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68" r:id="rId15"/>
    <p:sldId id="269" r:id="rId16"/>
    <p:sldId id="270" r:id="rId17"/>
    <p:sldId id="271" r:id="rId18"/>
    <p:sldId id="272" r:id="rId19"/>
    <p:sldId id="273" r:id="rId20"/>
    <p:sldId id="274" r:id="rId21"/>
    <p:sldId id="275" r:id="rId22"/>
    <p:sldId id="287" r:id="rId23"/>
    <p:sldId id="276" r:id="rId24"/>
    <p:sldId id="277" r:id="rId25"/>
    <p:sldId id="278" r:id="rId26"/>
    <p:sldId id="288" r:id="rId27"/>
    <p:sldId id="279" r:id="rId28"/>
    <p:sldId id="280" r:id="rId29"/>
    <p:sldId id="281" r:id="rId30"/>
    <p:sldId id="282" r:id="rId31"/>
    <p:sldId id="289" r:id="rId32"/>
    <p:sldId id="283" r:id="rId33"/>
    <p:sldId id="284" r:id="rId34"/>
    <p:sldId id="285"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AA309A6D-C09C-4548-B29A-6CF363A7E532}" type="datetimeFigureOut">
              <a:rPr lang="fr-FR" smtClean="0"/>
              <a:pPr/>
              <a:t>04/12/2018</a:t>
            </a:fld>
            <a:endParaRPr lang="fr-BE"/>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BE"/>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AA309A6D-C09C-4548-B29A-6CF363A7E532}" type="datetimeFigureOut">
              <a:rPr lang="fr-FR" smtClean="0"/>
              <a:pPr/>
              <a:t>04/12/2018</a:t>
            </a:fld>
            <a:endParaRPr lang="fr-BE"/>
          </a:p>
        </p:txBody>
      </p:sp>
      <p:sp>
        <p:nvSpPr>
          <p:cNvPr id="5" name="Espace réservé du pied de page 4"/>
          <p:cNvSpPr>
            <a:spLocks noGrp="1"/>
          </p:cNvSpPr>
          <p:nvPr>
            <p:ph type="ftr" sz="quarter" idx="11"/>
          </p:nvPr>
        </p:nvSpPr>
        <p:spPr>
          <a:xfrm>
            <a:off x="457200" y="6480969"/>
            <a:ext cx="4260056" cy="300831"/>
          </a:xfrm>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AA309A6D-C09C-4548-B29A-6CF363A7E532}" type="datetimeFigureOut">
              <a:rPr lang="fr-FR" smtClean="0"/>
              <a:pPr/>
              <a:t>04/12/2018</a:t>
            </a:fld>
            <a:endParaRPr lang="fr-BE"/>
          </a:p>
        </p:txBody>
      </p:sp>
      <p:sp>
        <p:nvSpPr>
          <p:cNvPr id="5" name="Espace réservé du pied de page 4"/>
          <p:cNvSpPr>
            <a:spLocks noGrp="1"/>
          </p:cNvSpPr>
          <p:nvPr>
            <p:ph type="ftr" sz="quarter" idx="11"/>
          </p:nvPr>
        </p:nvSpPr>
        <p:spPr>
          <a:xfrm>
            <a:off x="2619376" y="6480969"/>
            <a:ext cx="4260056" cy="300831"/>
          </a:xfrm>
        </p:spPr>
        <p:txBody>
          <a:bodyPr/>
          <a:lstStyle/>
          <a:p>
            <a:endParaRPr lang="fr-BE"/>
          </a:p>
        </p:txBody>
      </p:sp>
      <p:sp>
        <p:nvSpPr>
          <p:cNvPr id="6" name="Espace réservé du numéro de diapositive 5"/>
          <p:cNvSpPr>
            <a:spLocks noGrp="1"/>
          </p:cNvSpPr>
          <p:nvPr>
            <p:ph type="sldNum" sz="quarter" idx="12"/>
          </p:nvPr>
        </p:nvSpPr>
        <p:spPr>
          <a:xfrm>
            <a:off x="8451056" y="809624"/>
            <a:ext cx="502920" cy="300831"/>
          </a:xfrm>
        </p:spPr>
        <p:txBody>
          <a:bodyPr/>
          <a:lstStyle/>
          <a:p>
            <a:fld id="{CF4668DC-857F-487D-BFFA-8C0CA5037977}" type="slidenum">
              <a:rPr lang="fr-BE" smtClean="0"/>
              <a:pPr/>
              <a:t>‹N°›</a:t>
            </a:fld>
            <a:endParaRPr lang="fr-BE"/>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AA309A6D-C09C-4548-B29A-6CF363A7E532}" type="datetimeFigureOut">
              <a:rPr lang="fr-FR" smtClean="0"/>
              <a:pPr/>
              <a:t>04/12/2018</a:t>
            </a:fld>
            <a:endParaRPr lang="fr-BE"/>
          </a:p>
        </p:txBody>
      </p:sp>
      <p:sp>
        <p:nvSpPr>
          <p:cNvPr id="6" name="Espace réservé du pied de page 5"/>
          <p:cNvSpPr>
            <a:spLocks noGrp="1"/>
          </p:cNvSpPr>
          <p:nvPr>
            <p:ph type="ftr" sz="quarter" idx="11"/>
          </p:nvPr>
        </p:nvSpPr>
        <p:spPr>
          <a:xfrm>
            <a:off x="457200" y="6480969"/>
            <a:ext cx="4260056" cy="301752"/>
          </a:xfrm>
        </p:spPr>
        <p:txBody>
          <a:bodyPr/>
          <a:lstStyle/>
          <a:p>
            <a:endParaRPr lang="fr-BE"/>
          </a:p>
        </p:txBody>
      </p:sp>
      <p:sp>
        <p:nvSpPr>
          <p:cNvPr id="7" name="Espace réservé du numéro de diapositive 6"/>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AA309A6D-C09C-4548-B29A-6CF363A7E532}" type="datetimeFigureOut">
              <a:rPr lang="fr-FR" smtClean="0"/>
              <a:pPr/>
              <a:t>04/12/2018</a:t>
            </a:fld>
            <a:endParaRPr lang="fr-BE"/>
          </a:p>
        </p:txBody>
      </p:sp>
      <p:sp>
        <p:nvSpPr>
          <p:cNvPr id="8" name="Espace réservé du pied de page 7"/>
          <p:cNvSpPr>
            <a:spLocks noGrp="1"/>
          </p:cNvSpPr>
          <p:nvPr>
            <p:ph type="ftr" sz="quarter" idx="11"/>
          </p:nvPr>
        </p:nvSpPr>
        <p:spPr>
          <a:xfrm>
            <a:off x="457200" y="6480969"/>
            <a:ext cx="4261104" cy="301752"/>
          </a:xfrm>
        </p:spPr>
        <p:txBody>
          <a:bodyPr/>
          <a:lstStyle/>
          <a:p>
            <a:endParaRPr lang="fr-BE"/>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04/12/2018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AA309A6D-C09C-4548-B29A-6CF363A7E532}" type="datetimeFigureOut">
              <a:rPr lang="fr-FR" smtClean="0"/>
              <a:pPr/>
              <a:t>04/12/2018</a:t>
            </a:fld>
            <a:endParaRPr lang="fr-BE"/>
          </a:p>
        </p:txBody>
      </p:sp>
      <p:sp>
        <p:nvSpPr>
          <p:cNvPr id="3" name="Espace réservé du pied de page 2"/>
          <p:cNvSpPr>
            <a:spLocks noGrp="1"/>
          </p:cNvSpPr>
          <p:nvPr>
            <p:ph type="ftr" sz="quarter" idx="11"/>
          </p:nvPr>
        </p:nvSpPr>
        <p:spPr>
          <a:xfrm>
            <a:off x="457200" y="6481890"/>
            <a:ext cx="4260056" cy="300831"/>
          </a:xfrm>
        </p:spPr>
        <p:txBody>
          <a:bodyPr/>
          <a:lstStyle/>
          <a:p>
            <a:endParaRPr lang="fr-BE"/>
          </a:p>
        </p:txBody>
      </p:sp>
      <p:sp>
        <p:nvSpPr>
          <p:cNvPr id="4" name="Espace réservé du numéro de diapositive 3"/>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AA309A6D-C09C-4548-B29A-6CF363A7E532}" type="datetimeFigureOut">
              <a:rPr lang="fr-FR" smtClean="0"/>
              <a:pPr/>
              <a:t>04/12/2018</a:t>
            </a:fld>
            <a:endParaRPr lang="fr-BE"/>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BE"/>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AA309A6D-C09C-4548-B29A-6CF363A7E532}" type="datetimeFigureOut">
              <a:rPr lang="fr-FR" smtClean="0"/>
              <a:pPr/>
              <a:t>04/12/2018</a:t>
            </a:fld>
            <a:endParaRPr lang="fr-BE"/>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BE"/>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A309A6D-C09C-4548-B29A-6CF363A7E532}" type="datetimeFigureOut">
              <a:rPr lang="fr-FR" smtClean="0"/>
              <a:pPr/>
              <a:t>04/12/2018</a:t>
            </a:fld>
            <a:endParaRPr lang="fr-BE"/>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BE"/>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000504"/>
            <a:ext cx="9144000" cy="1214446"/>
          </a:xfrm>
        </p:spPr>
        <p:txBody>
          <a:bodyPr>
            <a:noAutofit/>
          </a:bodyPr>
          <a:lstStyle/>
          <a:p>
            <a:pPr algn="l"/>
            <a:r>
              <a:rPr lang="fr-FR" sz="2400" dirty="0" smtClean="0">
                <a:ln w="6350">
                  <a:solidFill>
                    <a:schemeClr val="tx1">
                      <a:lumMod val="50000"/>
                    </a:schemeClr>
                  </a:solidFill>
                </a:ln>
                <a:solidFill>
                  <a:schemeClr val="tx1">
                    <a:lumMod val="65000"/>
                  </a:schemeClr>
                </a:solidFill>
                <a:latin typeface="Algerian" pitchFamily="82" charset="0"/>
              </a:rPr>
              <a:t>Arrêté interministériel du 19 octobre 2017 fixant les modalités applicables en matière </a:t>
            </a:r>
            <a:br>
              <a:rPr lang="fr-FR" sz="2400" dirty="0" smtClean="0">
                <a:ln w="6350">
                  <a:solidFill>
                    <a:schemeClr val="tx1">
                      <a:lumMod val="50000"/>
                    </a:schemeClr>
                  </a:solidFill>
                </a:ln>
                <a:solidFill>
                  <a:schemeClr val="tx1">
                    <a:lumMod val="65000"/>
                  </a:schemeClr>
                </a:solidFill>
                <a:latin typeface="Algerian" pitchFamily="82" charset="0"/>
              </a:rPr>
            </a:br>
            <a:r>
              <a:rPr lang="fr-FR" sz="2400" dirty="0" smtClean="0">
                <a:ln w="6350">
                  <a:solidFill>
                    <a:schemeClr val="tx1">
                      <a:lumMod val="50000"/>
                    </a:schemeClr>
                  </a:solidFill>
                </a:ln>
                <a:solidFill>
                  <a:schemeClr val="tx1">
                    <a:lumMod val="65000"/>
                  </a:schemeClr>
                </a:solidFill>
                <a:latin typeface="Algerian" pitchFamily="82" charset="0"/>
              </a:rPr>
              <a:t>d’ étiquetage nutritionnel des denrées alimentaires</a:t>
            </a:r>
            <a:endParaRPr lang="fr-FR" sz="2400" dirty="0">
              <a:ln w="6350">
                <a:solidFill>
                  <a:schemeClr val="tx1">
                    <a:lumMod val="50000"/>
                  </a:schemeClr>
                </a:solidFill>
              </a:ln>
              <a:solidFill>
                <a:schemeClr val="tx1">
                  <a:lumMod val="65000"/>
                </a:schemeClr>
              </a:solidFill>
              <a:latin typeface="Algerian" pitchFamily="82" charset="0"/>
            </a:endParaRPr>
          </a:p>
        </p:txBody>
      </p:sp>
      <p:sp>
        <p:nvSpPr>
          <p:cNvPr id="3" name="Sous-titre 2"/>
          <p:cNvSpPr>
            <a:spLocks noGrp="1"/>
          </p:cNvSpPr>
          <p:nvPr>
            <p:ph type="subTitle" idx="1"/>
          </p:nvPr>
        </p:nvSpPr>
        <p:spPr>
          <a:xfrm>
            <a:off x="324520" y="142852"/>
            <a:ext cx="8423944" cy="1643074"/>
          </a:xfrm>
        </p:spPr>
        <p:txBody>
          <a:bodyPr>
            <a:normAutofit/>
          </a:bodyPr>
          <a:lstStyle/>
          <a:p>
            <a:pPr algn="ctr"/>
            <a:r>
              <a:rPr lang="fr-FR" sz="2400" b="1" dirty="0" smtClean="0">
                <a:solidFill>
                  <a:schemeClr val="tx1">
                    <a:lumMod val="95000"/>
                  </a:schemeClr>
                </a:solidFill>
                <a:latin typeface="Arial" pitchFamily="34" charset="0"/>
                <a:cs typeface="Arial" pitchFamily="34" charset="0"/>
              </a:rPr>
              <a:t>République Algérienne Démocratique et populaire</a:t>
            </a:r>
          </a:p>
          <a:p>
            <a:pPr algn="ctr"/>
            <a:r>
              <a:rPr lang="fr-FR" sz="2400" b="1" dirty="0" smtClean="0">
                <a:solidFill>
                  <a:schemeClr val="tx1">
                    <a:lumMod val="95000"/>
                  </a:schemeClr>
                </a:solidFill>
                <a:latin typeface="Arial" pitchFamily="34" charset="0"/>
                <a:cs typeface="Arial" pitchFamily="34" charset="0"/>
              </a:rPr>
              <a:t>Ministère du Commerce</a:t>
            </a:r>
          </a:p>
          <a:p>
            <a:pPr algn="ctr"/>
            <a:r>
              <a:rPr lang="fr-FR" sz="2400" b="1" dirty="0" smtClean="0">
                <a:solidFill>
                  <a:schemeClr val="tx1">
                    <a:lumMod val="95000"/>
                  </a:schemeClr>
                </a:solidFill>
                <a:latin typeface="Arial" pitchFamily="34" charset="0"/>
                <a:cs typeface="Arial" pitchFamily="34" charset="0"/>
              </a:rPr>
              <a:t>Direction du Commerce  </a:t>
            </a:r>
          </a:p>
          <a:p>
            <a:pPr algn="ctr"/>
            <a:r>
              <a:rPr lang="fr-FR" sz="2400" b="1" dirty="0" smtClean="0">
                <a:solidFill>
                  <a:schemeClr val="tx1">
                    <a:lumMod val="95000"/>
                  </a:schemeClr>
                </a:solidFill>
                <a:latin typeface="Arial" pitchFamily="34" charset="0"/>
                <a:cs typeface="Arial" pitchFamily="34" charset="0"/>
              </a:rPr>
              <a:t>de  la wilaya de sidi bel abbés</a:t>
            </a:r>
            <a:endParaRPr lang="fr-FR" sz="2400" b="1" dirty="0">
              <a:solidFill>
                <a:schemeClr val="tx1">
                  <a:lumMod val="95000"/>
                </a:schemeClr>
              </a:solidFill>
              <a:latin typeface="Arial" pitchFamily="34" charset="0"/>
              <a:cs typeface="Arial" pitchFamily="34" charset="0"/>
            </a:endParaRPr>
          </a:p>
        </p:txBody>
      </p:sp>
      <p:pic>
        <p:nvPicPr>
          <p:cNvPr id="5" name="Image 4" descr="RÃ©sultat de recherche d'images pour &quot;Ã©tiquetage nutritionnelle&quot;"/>
          <p:cNvPicPr/>
          <p:nvPr/>
        </p:nvPicPr>
        <p:blipFill>
          <a:blip r:embed="rId2" cstate="print"/>
          <a:srcRect/>
          <a:stretch>
            <a:fillRect/>
          </a:stretch>
        </p:blipFill>
        <p:spPr bwMode="auto">
          <a:xfrm>
            <a:off x="4585300" y="2000240"/>
            <a:ext cx="4558700" cy="199452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000240"/>
            <a:ext cx="4572000" cy="199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286380" y="5786454"/>
            <a:ext cx="3357586" cy="707886"/>
          </a:xfrm>
          <a:prstGeom prst="rect">
            <a:avLst/>
          </a:prstGeom>
          <a:noFill/>
        </p:spPr>
        <p:txBody>
          <a:bodyPr wrap="square" rtlCol="0">
            <a:spAutoFit/>
          </a:bodyPr>
          <a:lstStyle/>
          <a:p>
            <a:r>
              <a:rPr lang="fr-FR" sz="2000" b="1" dirty="0" smtClean="0"/>
              <a:t>Présenté par:</a:t>
            </a:r>
          </a:p>
          <a:p>
            <a:r>
              <a:rPr lang="fr-FR" sz="2000" b="1" dirty="0" smtClean="0"/>
              <a:t>M</a:t>
            </a:r>
            <a:r>
              <a:rPr lang="fr-FR" sz="1600" b="1" dirty="0" smtClean="0"/>
              <a:t>me</a:t>
            </a:r>
            <a:r>
              <a:rPr lang="fr-FR" sz="2000" b="1" dirty="0" smtClean="0"/>
              <a:t> SENNOUR Ikram</a:t>
            </a:r>
            <a:endParaRPr lang="fr-FR" sz="2000" b="1" dirty="0"/>
          </a:p>
        </p:txBody>
      </p:sp>
      <p:sp>
        <p:nvSpPr>
          <p:cNvPr id="7" name="ZoneTexte 6"/>
          <p:cNvSpPr txBox="1"/>
          <p:nvPr/>
        </p:nvSpPr>
        <p:spPr>
          <a:xfrm>
            <a:off x="3571868" y="5286388"/>
            <a:ext cx="2214578" cy="461665"/>
          </a:xfrm>
          <a:prstGeom prst="rect">
            <a:avLst/>
          </a:prstGeom>
          <a:noFill/>
        </p:spPr>
        <p:txBody>
          <a:bodyPr wrap="square" rtlCol="0">
            <a:spAutoFit/>
          </a:bodyPr>
          <a:lstStyle/>
          <a:p>
            <a:pPr algn="ctr"/>
            <a:r>
              <a:rPr lang="fr-FR" sz="2400" b="1" dirty="0" smtClean="0"/>
              <a:t>JO N° 25</a:t>
            </a:r>
            <a:endParaRPr lang="fr-F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LA DÉCLARATION NUTRITIONNELLE</a:t>
            </a:r>
            <a:endParaRPr lang="fr-FR" sz="3600" b="1" dirty="0"/>
          </a:p>
        </p:txBody>
      </p:sp>
      <p:sp>
        <p:nvSpPr>
          <p:cNvPr id="3" name="Espace réservé du contenu 2"/>
          <p:cNvSpPr>
            <a:spLocks noGrp="1"/>
          </p:cNvSpPr>
          <p:nvPr>
            <p:ph idx="1"/>
          </p:nvPr>
        </p:nvSpPr>
        <p:spPr>
          <a:xfrm>
            <a:off x="179512" y="1882808"/>
            <a:ext cx="8784976" cy="4572000"/>
          </a:xfrm>
        </p:spPr>
        <p:txBody>
          <a:bodyPr>
            <a:normAutofit fontScale="92500" lnSpcReduction="10000"/>
          </a:bodyPr>
          <a:lstStyle/>
          <a:p>
            <a:pPr>
              <a:buNone/>
            </a:pPr>
            <a:r>
              <a:rPr lang="fr-FR" sz="2700" dirty="0" smtClean="0">
                <a:latin typeface="Arial" pitchFamily="34" charset="0"/>
                <a:cs typeface="Arial" pitchFamily="34" charset="0"/>
              </a:rPr>
              <a:t>Elle doit obligatoirement inclure les éléments suivants:</a:t>
            </a:r>
          </a:p>
          <a:p>
            <a:pPr>
              <a:buFont typeface="Wingdings" pitchFamily="2" charset="2"/>
              <a:buChar char="ü"/>
            </a:pPr>
            <a:r>
              <a:rPr lang="fr-FR" sz="2700" dirty="0" smtClean="0">
                <a:latin typeface="Arial" pitchFamily="34" charset="0"/>
                <a:cs typeface="Arial" pitchFamily="34" charset="0"/>
              </a:rPr>
              <a:t>La valeur énergétique.</a:t>
            </a:r>
          </a:p>
          <a:p>
            <a:pPr>
              <a:buFont typeface="Wingdings" pitchFamily="2" charset="2"/>
              <a:buChar char="ü"/>
            </a:pPr>
            <a:r>
              <a:rPr lang="fr-FR" sz="2700" dirty="0" smtClean="0">
                <a:latin typeface="Arial" pitchFamily="34" charset="0"/>
                <a:cs typeface="Arial" pitchFamily="34" charset="0"/>
              </a:rPr>
              <a:t>La quantité:</a:t>
            </a:r>
          </a:p>
          <a:p>
            <a:pPr>
              <a:buNone/>
            </a:pPr>
            <a:r>
              <a:rPr lang="fr-FR" sz="2700" dirty="0" smtClean="0">
                <a:latin typeface="Arial" pitchFamily="34" charset="0"/>
                <a:cs typeface="Arial" pitchFamily="34" charset="0"/>
              </a:rPr>
              <a:t>     - de protéines.</a:t>
            </a:r>
          </a:p>
          <a:p>
            <a:pPr>
              <a:buNone/>
            </a:pPr>
            <a:r>
              <a:rPr lang="fr-FR" sz="2700" dirty="0" smtClean="0">
                <a:latin typeface="Arial" pitchFamily="34" charset="0"/>
                <a:cs typeface="Arial" pitchFamily="34" charset="0"/>
              </a:rPr>
              <a:t>     - de glucides assimilables (à l’exclusion de fibres alimentaires).</a:t>
            </a:r>
          </a:p>
          <a:p>
            <a:pPr>
              <a:buNone/>
            </a:pPr>
            <a:r>
              <a:rPr lang="fr-FR" sz="2700" dirty="0" smtClean="0">
                <a:latin typeface="Arial" pitchFamily="34" charset="0"/>
                <a:cs typeface="Arial" pitchFamily="34" charset="0"/>
              </a:rPr>
              <a:t>     - de sucres totaux.</a:t>
            </a:r>
          </a:p>
          <a:p>
            <a:pPr>
              <a:buNone/>
            </a:pPr>
            <a:r>
              <a:rPr lang="fr-FR" sz="2700" dirty="0" smtClean="0">
                <a:latin typeface="Arial" pitchFamily="34" charset="0"/>
                <a:cs typeface="Arial" pitchFamily="34" charset="0"/>
              </a:rPr>
              <a:t>     - de lipides.</a:t>
            </a:r>
          </a:p>
          <a:p>
            <a:pPr>
              <a:buNone/>
            </a:pPr>
            <a:r>
              <a:rPr lang="fr-FR" sz="2700" dirty="0" smtClean="0">
                <a:latin typeface="Arial" pitchFamily="34" charset="0"/>
                <a:cs typeface="Arial" pitchFamily="34" charset="0"/>
              </a:rPr>
              <a:t>     - de graisses saturés.</a:t>
            </a:r>
          </a:p>
          <a:p>
            <a:pPr>
              <a:buNone/>
            </a:pPr>
            <a:r>
              <a:rPr lang="fr-FR" sz="2700" dirty="0" smtClean="0">
                <a:latin typeface="Arial" pitchFamily="34" charset="0"/>
                <a:cs typeface="Arial" pitchFamily="34" charset="0"/>
              </a:rPr>
              <a:t>     - de sel.</a:t>
            </a:r>
          </a:p>
          <a:p>
            <a:pPr>
              <a:buNone/>
            </a:pPr>
            <a:r>
              <a:rPr lang="fr-FR" sz="2700" dirty="0" smtClean="0">
                <a:latin typeface="Arial" pitchFamily="34" charset="0"/>
                <a:cs typeface="Arial" pitchFamily="34" charset="0"/>
              </a:rPr>
              <a:t>     </a:t>
            </a:r>
            <a:endParaRPr lang="fr-FR" sz="2700" dirty="0">
              <a:latin typeface="Arial" pitchFamily="34" charset="0"/>
              <a:cs typeface="Arial" pitchFamily="34" charset="0"/>
            </a:endParaRPr>
          </a:p>
        </p:txBody>
      </p:sp>
      <p:pic>
        <p:nvPicPr>
          <p:cNvPr id="4" name="Image 3" descr="RÃ©sultat de recherche d'images pour &quot;Ã©tiquetage nutritionnelle&quot;"/>
          <p:cNvPicPr/>
          <p:nvPr/>
        </p:nvPicPr>
        <p:blipFill>
          <a:blip r:embed="rId2" cstate="print"/>
          <a:srcRect/>
          <a:stretch>
            <a:fillRect/>
          </a:stretch>
        </p:blipFill>
        <p:spPr bwMode="auto">
          <a:xfrm>
            <a:off x="4572000" y="4149080"/>
            <a:ext cx="4320479"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762112"/>
          </a:xfrm>
        </p:spPr>
        <p:txBody>
          <a:bodyPr>
            <a:normAutofit fontScale="92500" lnSpcReduction="10000"/>
          </a:bodyPr>
          <a:lstStyle/>
          <a:p>
            <a:pPr>
              <a:buFont typeface="Wingdings" pitchFamily="2" charset="2"/>
              <a:buChar char="ü"/>
            </a:pPr>
            <a:r>
              <a:rPr lang="fr-FR" sz="2800" dirty="0" smtClean="0">
                <a:latin typeface="Arial" pitchFamily="34" charset="0"/>
                <a:cs typeface="Arial" pitchFamily="34" charset="0"/>
              </a:rPr>
              <a:t>La quantité de toute autre substance nutritive pour laquelle une allégation nutritionnelle est faite.</a:t>
            </a:r>
          </a:p>
          <a:p>
            <a:pPr>
              <a:buFont typeface="Wingdings" pitchFamily="2" charset="2"/>
              <a:buChar char="ü"/>
            </a:pPr>
            <a:r>
              <a:rPr lang="fr-FR" sz="2800" dirty="0" smtClean="0">
                <a:latin typeface="Arial" pitchFamily="34" charset="0"/>
                <a:cs typeface="Arial" pitchFamily="34" charset="0"/>
              </a:rPr>
              <a:t>La quantité de tout nutriments jugé utile au maintien d’un bon état nutritionnel.</a:t>
            </a:r>
          </a:p>
          <a:p>
            <a:pPr>
              <a:buNone/>
            </a:pPr>
            <a:r>
              <a:rPr lang="fr-FR" sz="2800" dirty="0" smtClean="0">
                <a:latin typeface="Arial" pitchFamily="34" charset="0"/>
                <a:cs typeface="Arial" pitchFamily="34" charset="0"/>
              </a:rPr>
              <a:t>La  déclaration nutritionnelle peut être complété par l’indication des quantités d’un ou plusieurs éléments suivants:</a:t>
            </a:r>
          </a:p>
          <a:p>
            <a:pPr>
              <a:buFont typeface="Wingdings" pitchFamily="2" charset="2"/>
              <a:buChar char="§"/>
            </a:pPr>
            <a:r>
              <a:rPr lang="fr-FR" sz="2800" dirty="0" smtClean="0">
                <a:latin typeface="Arial" pitchFamily="34" charset="0"/>
                <a:cs typeface="Arial" pitchFamily="34" charset="0"/>
              </a:rPr>
              <a:t>L’amidon.</a:t>
            </a:r>
          </a:p>
          <a:p>
            <a:pPr>
              <a:buFont typeface="Wingdings" pitchFamily="2" charset="2"/>
              <a:buChar char="§"/>
            </a:pPr>
            <a:r>
              <a:rPr lang="fr-FR" sz="2800" dirty="0" smtClean="0">
                <a:latin typeface="Arial" pitchFamily="34" charset="0"/>
                <a:cs typeface="Arial" pitchFamily="34" charset="0"/>
              </a:rPr>
              <a:t>les polyols.</a:t>
            </a:r>
          </a:p>
          <a:p>
            <a:pPr>
              <a:buFont typeface="Wingdings" pitchFamily="2" charset="2"/>
              <a:buChar char="§"/>
            </a:pPr>
            <a:r>
              <a:rPr lang="fr-FR" sz="2800" dirty="0" smtClean="0">
                <a:latin typeface="Arial" pitchFamily="34" charset="0"/>
                <a:cs typeface="Arial" pitchFamily="34" charset="0"/>
              </a:rPr>
              <a:t>Les acides gras mono-insaturés.</a:t>
            </a:r>
          </a:p>
          <a:p>
            <a:pPr>
              <a:buFont typeface="Wingdings" pitchFamily="2" charset="2"/>
              <a:buChar char="§"/>
            </a:pPr>
            <a:r>
              <a:rPr lang="fr-FR" sz="2800" dirty="0" smtClean="0">
                <a:latin typeface="Arial" pitchFamily="34" charset="0"/>
                <a:cs typeface="Arial" pitchFamily="34" charset="0"/>
              </a:rPr>
              <a:t>Les acides gras </a:t>
            </a:r>
            <a:r>
              <a:rPr lang="fr-FR" sz="2800" dirty="0" err="1" smtClean="0">
                <a:latin typeface="Arial" pitchFamily="34" charset="0"/>
                <a:cs typeface="Arial" pitchFamily="34" charset="0"/>
              </a:rPr>
              <a:t>poly-insaturés</a:t>
            </a:r>
            <a:r>
              <a:rPr lang="fr-FR" sz="2800" dirty="0" smtClean="0">
                <a:latin typeface="Arial" pitchFamily="34" charset="0"/>
                <a:cs typeface="Arial" pitchFamily="34" charset="0"/>
              </a:rPr>
              <a:t>.</a:t>
            </a:r>
          </a:p>
          <a:p>
            <a:pPr>
              <a:buFont typeface="Wingdings" pitchFamily="2" charset="2"/>
              <a:buChar char="§"/>
            </a:pPr>
            <a:r>
              <a:rPr lang="fr-FR" sz="2800" dirty="0" smtClean="0">
                <a:latin typeface="Arial" pitchFamily="34" charset="0"/>
                <a:cs typeface="Arial" pitchFamily="34" charset="0"/>
              </a:rPr>
              <a:t>Le cholestérol.</a:t>
            </a:r>
          </a:p>
          <a:p>
            <a:pPr>
              <a:buFont typeface="Wingdings" pitchFamily="2" charset="2"/>
              <a:buChar char="§"/>
            </a:pPr>
            <a:r>
              <a:rPr lang="fr-FR" sz="2800" dirty="0" smtClean="0">
                <a:latin typeface="Arial" pitchFamily="34" charset="0"/>
                <a:cs typeface="Arial" pitchFamily="34" charset="0"/>
              </a:rPr>
              <a:t>Les sels minéraux ou vitamines présents en quantité significative et énumérés (annexe I).</a:t>
            </a:r>
            <a:endParaRPr lang="fr-FR" sz="2800" dirty="0">
              <a:latin typeface="Arial" pitchFamily="34" charset="0"/>
              <a:cs typeface="Arial" pitchFamily="34" charset="0"/>
            </a:endParaRPr>
          </a:p>
        </p:txBody>
      </p:sp>
      <p:pic>
        <p:nvPicPr>
          <p:cNvPr id="4" name="Image 3" descr="RÃ©sultat de recherche d'images pour &quot;Ã©tiquetage nutritionnelle&quot;"/>
          <p:cNvPicPr/>
          <p:nvPr/>
        </p:nvPicPr>
        <p:blipFill>
          <a:blip r:embed="rId2" cstate="print"/>
          <a:srcRect/>
          <a:stretch>
            <a:fillRect/>
          </a:stretch>
        </p:blipFill>
        <p:spPr bwMode="auto">
          <a:xfrm>
            <a:off x="5796136" y="3212976"/>
            <a:ext cx="3240360"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92696"/>
            <a:ext cx="8640960" cy="5762112"/>
          </a:xfrm>
        </p:spPr>
        <p:txBody>
          <a:bodyPr>
            <a:normAutofit/>
          </a:bodyPr>
          <a:lstStyle/>
          <a:p>
            <a:r>
              <a:rPr lang="fr-FR" sz="2800" dirty="0" smtClean="0">
                <a:latin typeface="Arial" pitchFamily="34" charset="0"/>
                <a:cs typeface="Arial" pitchFamily="34" charset="0"/>
              </a:rPr>
              <a:t>La quantité des sucres totaux doit être indiquée en plus des mentions exigées ainsi que les quantités d’amidon et/ou d’autres composants glucidiques lorsque l’allégation porte sur la quantité et/ou le type de glucides.</a:t>
            </a:r>
          </a:p>
        </p:txBody>
      </p:sp>
      <p:pic>
        <p:nvPicPr>
          <p:cNvPr id="20482" name="Picture 2" descr="RÃ©sultat de recherche d'images pour &quot;Ã©tiquetage nutritionnel en image&quot;"/>
          <p:cNvPicPr>
            <a:picLocks noChangeAspect="1" noChangeArrowheads="1"/>
          </p:cNvPicPr>
          <p:nvPr/>
        </p:nvPicPr>
        <p:blipFill>
          <a:blip r:embed="rId2" cstate="print"/>
          <a:srcRect/>
          <a:stretch>
            <a:fillRect/>
          </a:stretch>
        </p:blipFill>
        <p:spPr bwMode="auto">
          <a:xfrm>
            <a:off x="1763688" y="3284984"/>
            <a:ext cx="5544616"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06128"/>
          </a:xfrm>
        </p:spPr>
        <p:txBody>
          <a:bodyPr>
            <a:normAutofit/>
          </a:bodyPr>
          <a:lstStyle/>
          <a:p>
            <a:endParaRPr lang="fr-FR" sz="2800" dirty="0" smtClean="0">
              <a:latin typeface="Arial" pitchFamily="34" charset="0"/>
              <a:cs typeface="Arial" pitchFamily="34" charset="0"/>
            </a:endParaRPr>
          </a:p>
          <a:p>
            <a:r>
              <a:rPr lang="fr-FR" sz="2800" dirty="0" smtClean="0">
                <a:latin typeface="Arial" pitchFamily="34" charset="0"/>
                <a:cs typeface="Arial" pitchFamily="34" charset="0"/>
              </a:rPr>
              <a:t>La quantité en fibres alimentaires doit être indiqué lorsque l’allégation porte sur la teneur en fibres alimentaires.</a:t>
            </a:r>
          </a:p>
          <a:p>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pPr>
              <a:buNone/>
            </a:pPr>
            <a:endParaRPr lang="fr-FR" sz="2800" dirty="0" smtClean="0">
              <a:latin typeface="Arial" pitchFamily="34" charset="0"/>
              <a:cs typeface="Arial" pitchFamily="34" charset="0"/>
            </a:endParaRPr>
          </a:p>
          <a:p>
            <a:endParaRPr lang="fr-FR" sz="2800" dirty="0">
              <a:latin typeface="Arial" pitchFamily="34" charset="0"/>
              <a:cs typeface="Arial" pitchFamily="34" charset="0"/>
            </a:endParaRPr>
          </a:p>
        </p:txBody>
      </p:sp>
      <p:pic>
        <p:nvPicPr>
          <p:cNvPr id="4" name="Image 3" descr="RÃ©sultat de recherche d'images pour &quot;Ã©tiquetage nutritionnelle&quot;"/>
          <p:cNvPicPr/>
          <p:nvPr/>
        </p:nvPicPr>
        <p:blipFill>
          <a:blip r:embed="rId2" cstate="print"/>
          <a:srcRect/>
          <a:stretch>
            <a:fillRect/>
          </a:stretch>
        </p:blipFill>
        <p:spPr bwMode="auto">
          <a:xfrm>
            <a:off x="4572000" y="2924944"/>
            <a:ext cx="3960440"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descr="RÃ©sultat de recherche d'images pour &quot;Ã©tiquetage nutritionnel en image&quot;"/>
          <p:cNvPicPr/>
          <p:nvPr/>
        </p:nvPicPr>
        <p:blipFill>
          <a:blip r:embed="rId3" cstate="print"/>
          <a:srcRect t="24049" r="38692"/>
          <a:stretch>
            <a:fillRect/>
          </a:stretch>
        </p:blipFill>
        <p:spPr bwMode="auto">
          <a:xfrm>
            <a:off x="850143" y="2924944"/>
            <a:ext cx="3721857"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640960" cy="6122152"/>
          </a:xfrm>
        </p:spPr>
        <p:txBody>
          <a:bodyPr>
            <a:normAutofit fontScale="92500"/>
          </a:bodyPr>
          <a:lstStyle/>
          <a:p>
            <a:r>
              <a:rPr lang="fr-FR" sz="2800" dirty="0" smtClean="0">
                <a:latin typeface="Arial" pitchFamily="34" charset="0"/>
                <a:cs typeface="Arial" pitchFamily="34" charset="0"/>
              </a:rPr>
              <a:t>Les quantités d’acide gras saturé, d’acides gras mono-saturé et d’acides gras  polyinsaturés et de cholestérol doivent être indiqué conformément à l’art 18, lorsque l’allégation porte sur la quantité et/ou le type d’acide gras ou la teneur en cholestérol.</a:t>
            </a:r>
          </a:p>
          <a:p>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r>
              <a:rPr lang="fr-FR" sz="2800" dirty="0" smtClean="0">
                <a:latin typeface="Arial" pitchFamily="34" charset="0"/>
                <a:cs typeface="Arial" pitchFamily="34" charset="0"/>
              </a:rPr>
              <a:t>Outre les mentions obligatoires cités ci-dessous, seuls les vitamines et les sels minéraux pour lesquels des apports recommandés qui présentent une importance nutritionnelle doivent être énumérés conformément aux critères fixés par l’annexe I, point 1-a.</a:t>
            </a:r>
            <a:endParaRPr lang="fr-FR" sz="2800" dirty="0">
              <a:latin typeface="Arial" pitchFamily="34" charset="0"/>
              <a:cs typeface="Arial" pitchFamily="34" charset="0"/>
            </a:endParaRPr>
          </a:p>
        </p:txBody>
      </p:sp>
      <p:pic>
        <p:nvPicPr>
          <p:cNvPr id="4" name="Image 3" descr="RÃ©sultat de recherche d'images pour &quot;Ã©tiquetage nutritionnel en image&quot;"/>
          <p:cNvPicPr/>
          <p:nvPr/>
        </p:nvPicPr>
        <p:blipFill>
          <a:blip r:embed="rId2" cstate="print"/>
          <a:srcRect/>
          <a:stretch>
            <a:fillRect/>
          </a:stretch>
        </p:blipFill>
        <p:spPr bwMode="auto">
          <a:xfrm>
            <a:off x="2843808" y="2420888"/>
            <a:ext cx="3024336" cy="1728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161242"/>
          </a:xfrm>
        </p:spPr>
        <p:txBody>
          <a:bodyPr/>
          <a:lstStyle/>
          <a:p>
            <a:pPr algn="ctr"/>
            <a:r>
              <a:rPr lang="fr-FR" sz="3200" dirty="0" smtClean="0">
                <a:latin typeface="Arial" pitchFamily="34" charset="0"/>
                <a:cs typeface="Arial" pitchFamily="34" charset="0"/>
              </a:rPr>
              <a:t>La valeur énergétique</a:t>
            </a:r>
            <a:endParaRPr lang="fr-FR" sz="3200" dirty="0">
              <a:latin typeface="Arial" pitchFamily="34" charset="0"/>
              <a:cs typeface="Arial" pitchFamily="34" charset="0"/>
            </a:endParaRPr>
          </a:p>
        </p:txBody>
      </p:sp>
      <p:sp>
        <p:nvSpPr>
          <p:cNvPr id="3" name="Espace réservé du contenu 2"/>
          <p:cNvSpPr>
            <a:spLocks noGrp="1"/>
          </p:cNvSpPr>
          <p:nvPr>
            <p:ph idx="1"/>
          </p:nvPr>
        </p:nvSpPr>
        <p:spPr>
          <a:xfrm>
            <a:off x="314324" y="1500174"/>
            <a:ext cx="8543956" cy="4954634"/>
          </a:xfrm>
        </p:spPr>
        <p:txBody>
          <a:bodyPr>
            <a:normAutofit/>
          </a:bodyPr>
          <a:lstStyle/>
          <a:p>
            <a:r>
              <a:rPr lang="fr-FR" sz="2400" dirty="0" smtClean="0">
                <a:latin typeface="Arial" pitchFamily="34" charset="0"/>
                <a:cs typeface="Arial" pitchFamily="34" charset="0"/>
              </a:rPr>
              <a:t>Elle est calculée à l’aide de coefficients de conversion:</a:t>
            </a:r>
          </a:p>
          <a:p>
            <a:pPr>
              <a:buNone/>
            </a:pPr>
            <a:r>
              <a:rPr lang="fr-FR" sz="2400" dirty="0" smtClean="0">
                <a:latin typeface="Arial" pitchFamily="34" charset="0"/>
                <a:cs typeface="Arial" pitchFamily="34" charset="0"/>
              </a:rPr>
              <a:t>     - Glucides                     4 Kcal/g – 17KJ/g.</a:t>
            </a:r>
          </a:p>
          <a:p>
            <a:pPr>
              <a:buNone/>
            </a:pPr>
            <a:r>
              <a:rPr lang="fr-FR" sz="2400" dirty="0" smtClean="0">
                <a:latin typeface="Arial" pitchFamily="34" charset="0"/>
                <a:cs typeface="Arial" pitchFamily="34" charset="0"/>
              </a:rPr>
              <a:t>     - Protéines                    4 kcal/g – 17KJ/g.</a:t>
            </a:r>
          </a:p>
          <a:p>
            <a:pPr>
              <a:buNone/>
            </a:pPr>
            <a:r>
              <a:rPr lang="fr-FR" sz="2400" dirty="0" smtClean="0">
                <a:latin typeface="Arial" pitchFamily="34" charset="0"/>
                <a:cs typeface="Arial" pitchFamily="34" charset="0"/>
              </a:rPr>
              <a:t>     - Lipides                        9 Kcal/g – 37KJ/g.</a:t>
            </a:r>
          </a:p>
          <a:p>
            <a:pPr>
              <a:buNone/>
            </a:pPr>
            <a:r>
              <a:rPr lang="fr-FR" sz="2400" dirty="0" smtClean="0">
                <a:latin typeface="Arial" pitchFamily="34" charset="0"/>
                <a:cs typeface="Arial" pitchFamily="34" charset="0"/>
              </a:rPr>
              <a:t>     - Polyols                        2.4 Kcal/g – 10KJ/g.     </a:t>
            </a:r>
          </a:p>
          <a:p>
            <a:pPr>
              <a:buNone/>
            </a:pPr>
            <a:r>
              <a:rPr lang="fr-FR" sz="2400" dirty="0" smtClean="0">
                <a:latin typeface="Arial" pitchFamily="34" charset="0"/>
                <a:cs typeface="Arial" pitchFamily="34" charset="0"/>
              </a:rPr>
              <a:t>     - Alcool(éthanol)            7 Kcal/g – 29KJ/g.</a:t>
            </a:r>
          </a:p>
          <a:p>
            <a:pPr>
              <a:buNone/>
            </a:pPr>
            <a:r>
              <a:rPr lang="fr-FR" sz="2400" dirty="0" smtClean="0">
                <a:latin typeface="Arial" pitchFamily="34" charset="0"/>
                <a:cs typeface="Arial" pitchFamily="34" charset="0"/>
              </a:rPr>
              <a:t>     - Acides organiques      3 Kcal/g – 13KJ/g.</a:t>
            </a:r>
          </a:p>
          <a:p>
            <a:pPr>
              <a:buNone/>
            </a:pPr>
            <a:r>
              <a:rPr lang="fr-FR" sz="2400" dirty="0" smtClean="0">
                <a:latin typeface="Arial" pitchFamily="34" charset="0"/>
                <a:cs typeface="Arial" pitchFamily="34" charset="0"/>
              </a:rPr>
              <a:t>     - Fibres alimentaires     2 Kcal/g – 8KJ/g.</a:t>
            </a:r>
          </a:p>
          <a:p>
            <a:r>
              <a:rPr lang="fr-FR" sz="2400" dirty="0" smtClean="0">
                <a:latin typeface="Arial" pitchFamily="34" charset="0"/>
                <a:cs typeface="Arial" pitchFamily="34" charset="0"/>
              </a:rPr>
              <a:t>La quantité de protéines doit être calculée à l’aide de la formule suivante:</a:t>
            </a:r>
          </a:p>
          <a:p>
            <a:pPr>
              <a:buNone/>
            </a:pPr>
            <a:r>
              <a:rPr lang="fr-FR" sz="2400" dirty="0" smtClean="0">
                <a:latin typeface="Arial" pitchFamily="34" charset="0"/>
                <a:cs typeface="Arial" pitchFamily="34" charset="0"/>
              </a:rPr>
              <a:t>             </a:t>
            </a:r>
            <a:r>
              <a:rPr lang="fr-FR" sz="2400" dirty="0" smtClean="0">
                <a:solidFill>
                  <a:srgbClr val="FF0000"/>
                </a:solidFill>
                <a:latin typeface="Arial" pitchFamily="34" charset="0"/>
                <a:cs typeface="Arial" pitchFamily="34" charset="0"/>
              </a:rPr>
              <a:t>protéine= azote total(</a:t>
            </a:r>
            <a:r>
              <a:rPr lang="fr-FR" sz="2400" dirty="0" err="1" smtClean="0">
                <a:solidFill>
                  <a:srgbClr val="FF0000"/>
                </a:solidFill>
                <a:latin typeface="Arial" pitchFamily="34" charset="0"/>
                <a:cs typeface="Arial" pitchFamily="34" charset="0"/>
              </a:rPr>
              <a:t>Kjeldhal</a:t>
            </a:r>
            <a:r>
              <a:rPr lang="fr-FR" sz="2400" dirty="0" smtClean="0">
                <a:solidFill>
                  <a:srgbClr val="FF0000"/>
                </a:solidFill>
                <a:latin typeface="Arial" pitchFamily="34" charset="0"/>
                <a:cs typeface="Arial" pitchFamily="34" charset="0"/>
              </a:rPr>
              <a:t>) x 6.25</a:t>
            </a:r>
            <a:endParaRPr lang="ar-DZ" sz="2400" dirty="0" smtClean="0">
              <a:solidFill>
                <a:srgbClr val="FF0000"/>
              </a:solidFill>
              <a:latin typeface="Arial" pitchFamily="34" charset="0"/>
              <a:cs typeface="Arial" pitchFamily="34" charset="0"/>
            </a:endParaRPr>
          </a:p>
          <a:p>
            <a:pPr>
              <a:buNone/>
            </a:pPr>
            <a:endParaRPr lang="fr-FR" sz="2400" dirty="0">
              <a:solidFill>
                <a:srgbClr val="FF0000"/>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715436" cy="5811890"/>
          </a:xfrm>
        </p:spPr>
        <p:txBody>
          <a:bodyPr>
            <a:normAutofit/>
          </a:bodyPr>
          <a:lstStyle/>
          <a:p>
            <a:r>
              <a:rPr lang="fr-FR" sz="2800" dirty="0" smtClean="0">
                <a:latin typeface="Arial" pitchFamily="34" charset="0"/>
                <a:cs typeface="Arial" pitchFamily="34" charset="0"/>
              </a:rPr>
              <a:t>La valeur énergétique ainsi que la quantité des nutriments doivent être indiquées pour la denrée alimentaire (telle qu’elle est vendue).</a:t>
            </a:r>
          </a:p>
          <a:p>
            <a:r>
              <a:rPr lang="fr-FR" sz="2800" dirty="0" smtClean="0">
                <a:latin typeface="Arial" pitchFamily="34" charset="0"/>
                <a:cs typeface="Arial" pitchFamily="34" charset="0"/>
              </a:rPr>
              <a:t>Les valeurs utilisés pour la déclaration des éléments nutritifs doivent être des valeurs moyennes dérivés de données obtenus à l’aide de:</a:t>
            </a:r>
          </a:p>
          <a:p>
            <a:pPr>
              <a:buNone/>
            </a:pPr>
            <a:r>
              <a:rPr lang="fr-FR" sz="2800" dirty="0" smtClean="0">
                <a:latin typeface="Arial" pitchFamily="34" charset="0"/>
                <a:cs typeface="Arial" pitchFamily="34" charset="0"/>
              </a:rPr>
              <a:t>     - d’analyse de la denrées alimentaires effectuée par l’intervenant.</a:t>
            </a:r>
          </a:p>
          <a:p>
            <a:pPr>
              <a:buNone/>
            </a:pPr>
            <a:r>
              <a:rPr lang="fr-FR" sz="2800" dirty="0" smtClean="0">
                <a:latin typeface="Arial" pitchFamily="34" charset="0"/>
                <a:cs typeface="Arial" pitchFamily="34" charset="0"/>
              </a:rPr>
              <a:t>     - le calcul effectuée à partir des valeurs moyennes connues ou effectives relatives aux ingrédients utilisés. </a:t>
            </a:r>
            <a:endParaRPr lang="fr-FR" sz="28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5186048"/>
          </a:xfrm>
        </p:spPr>
        <p:txBody>
          <a:bodyPr>
            <a:normAutofit/>
          </a:bodyPr>
          <a:lstStyle/>
          <a:p>
            <a:r>
              <a:rPr lang="fr-FR" sz="2600" dirty="0" smtClean="0">
                <a:latin typeface="Arial" pitchFamily="34" charset="0"/>
                <a:cs typeface="Arial" pitchFamily="34" charset="0"/>
              </a:rPr>
              <a:t>Les données relatives à la valeur énergétique ainsi que les nutriments doivent être sous forme numérique. En plus des chiffres  d’autres modes de présentation peuvent être utilisés (pictogrammes, symboles….).</a:t>
            </a:r>
          </a:p>
        </p:txBody>
      </p:sp>
      <p:pic>
        <p:nvPicPr>
          <p:cNvPr id="7" name="Image 6" descr="RÃ©sultat de recherche d'images pour &quot;Ã©tiquetage nutritionnelle&quot;"/>
          <p:cNvPicPr/>
          <p:nvPr/>
        </p:nvPicPr>
        <p:blipFill>
          <a:blip r:embed="rId2" cstate="print"/>
          <a:srcRect/>
          <a:stretch>
            <a:fillRect/>
          </a:stretch>
        </p:blipFill>
        <p:spPr bwMode="auto">
          <a:xfrm>
            <a:off x="357158" y="3571876"/>
            <a:ext cx="3714776" cy="2714644"/>
          </a:xfrm>
          <a:prstGeom prst="rect">
            <a:avLst/>
          </a:prstGeom>
          <a:noFill/>
          <a:ln w="9525">
            <a:noFill/>
            <a:miter lim="800000"/>
            <a:headEnd/>
            <a:tailEnd/>
          </a:ln>
        </p:spPr>
      </p:pic>
      <p:pic>
        <p:nvPicPr>
          <p:cNvPr id="5" name="Image 4" descr="RÃ©sultat de recherche d'images pour &quot;etiquetage nutritionnel et les glucides&quot;"/>
          <p:cNvPicPr/>
          <p:nvPr/>
        </p:nvPicPr>
        <p:blipFill>
          <a:blip r:embed="rId3" cstate="print"/>
          <a:srcRect/>
          <a:stretch>
            <a:fillRect/>
          </a:stretch>
        </p:blipFill>
        <p:spPr bwMode="auto">
          <a:xfrm>
            <a:off x="4809197" y="3429000"/>
            <a:ext cx="3795251" cy="2847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7494"/>
            <a:ext cx="9324528" cy="929258"/>
          </a:xfrm>
        </p:spPr>
        <p:txBody>
          <a:bodyPr>
            <a:normAutofit fontScale="90000"/>
          </a:bodyPr>
          <a:lstStyle/>
          <a:p>
            <a:pPr marL="484188"/>
            <a:r>
              <a:rPr lang="fr-FR" sz="3000" b="1" dirty="0" smtClean="0">
                <a:latin typeface="Arial" pitchFamily="34" charset="0"/>
                <a:cs typeface="Arial" pitchFamily="34" charset="0"/>
              </a:rPr>
              <a:t>Les informations relatives à la valeur énergétique</a:t>
            </a:r>
            <a:endParaRPr lang="fr-FR" sz="3000" b="1" dirty="0">
              <a:latin typeface="Arial" pitchFamily="34" charset="0"/>
              <a:cs typeface="Arial" pitchFamily="34" charset="0"/>
            </a:endParaRPr>
          </a:p>
        </p:txBody>
      </p:sp>
      <p:sp>
        <p:nvSpPr>
          <p:cNvPr id="3" name="Espace réservé du contenu 2"/>
          <p:cNvSpPr>
            <a:spLocks noGrp="1"/>
          </p:cNvSpPr>
          <p:nvPr>
            <p:ph idx="1"/>
          </p:nvPr>
        </p:nvSpPr>
        <p:spPr>
          <a:xfrm>
            <a:off x="457200" y="1340768"/>
            <a:ext cx="8229600" cy="5114040"/>
          </a:xfrm>
        </p:spPr>
        <p:txBody>
          <a:bodyPr/>
          <a:lstStyle/>
          <a:p>
            <a:r>
              <a:rPr lang="fr-FR" sz="2600" dirty="0" smtClean="0">
                <a:latin typeface="Arial" pitchFamily="34" charset="0"/>
                <a:cs typeface="Arial" pitchFamily="34" charset="0"/>
              </a:rPr>
              <a:t>Les informations relatives à la valeur énergétique doivent être exprimées en KJ et en Kcal par 100g ou 100ml.</a:t>
            </a:r>
          </a:p>
          <a:p>
            <a:pPr>
              <a:buNone/>
            </a:pPr>
            <a:r>
              <a:rPr lang="fr-FR" sz="2600" dirty="0" smtClean="0">
                <a:latin typeface="Arial" pitchFamily="34" charset="0"/>
                <a:cs typeface="Arial" pitchFamily="34" charset="0"/>
              </a:rPr>
              <a:t>    Ces informations peuvent être exprimées par:</a:t>
            </a:r>
          </a:p>
          <a:p>
            <a:pPr>
              <a:buNone/>
            </a:pPr>
            <a:r>
              <a:rPr lang="fr-FR" sz="2600" dirty="0" smtClean="0">
                <a:latin typeface="Arial" pitchFamily="34" charset="0"/>
                <a:cs typeface="Arial" pitchFamily="34" charset="0"/>
              </a:rPr>
              <a:t>    - Ration telle qu’elle est quantifiée sur l’étiquetage.</a:t>
            </a:r>
          </a:p>
          <a:p>
            <a:pPr>
              <a:buNone/>
            </a:pPr>
            <a:r>
              <a:rPr lang="fr-FR" sz="2600" dirty="0" smtClean="0">
                <a:latin typeface="Arial" pitchFamily="34" charset="0"/>
                <a:cs typeface="Arial" pitchFamily="34" charset="0"/>
              </a:rPr>
              <a:t>    - Portion et le nombre de portions doit être indiqué sur l’emballage.</a:t>
            </a:r>
          </a:p>
          <a:p>
            <a:endParaRPr lang="fr-FR" dirty="0"/>
          </a:p>
        </p:txBody>
      </p:sp>
      <p:pic>
        <p:nvPicPr>
          <p:cNvPr id="4" name="Image 3" descr="RÃ©sultat de recherche d'images pour &quot;Ã©tiquetage nutritionnelle et valeur nutritionnel&quot;"/>
          <p:cNvPicPr/>
          <p:nvPr/>
        </p:nvPicPr>
        <p:blipFill>
          <a:blip r:embed="rId2" cstate="print"/>
          <a:srcRect/>
          <a:stretch>
            <a:fillRect/>
          </a:stretch>
        </p:blipFill>
        <p:spPr bwMode="auto">
          <a:xfrm>
            <a:off x="1979712" y="4437112"/>
            <a:ext cx="4896543" cy="2232248"/>
          </a:xfrm>
          <a:prstGeom prst="rect">
            <a:avLst/>
          </a:prstGeom>
          <a:noFill/>
          <a:ln w="9525">
            <a:noFill/>
            <a:miter lim="800000"/>
            <a:headEnd/>
            <a:tailEnd/>
          </a:ln>
        </p:spPr>
      </p:pic>
      <p:cxnSp>
        <p:nvCxnSpPr>
          <p:cNvPr id="6" name="Connecteur droit avec flèche 5"/>
          <p:cNvCxnSpPr/>
          <p:nvPr/>
        </p:nvCxnSpPr>
        <p:spPr>
          <a:xfrm flipH="1">
            <a:off x="6588224" y="5013176"/>
            <a:ext cx="936104"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onnecteur droit avec flèche 10"/>
          <p:cNvCxnSpPr/>
          <p:nvPr/>
        </p:nvCxnSpPr>
        <p:spPr>
          <a:xfrm flipH="1">
            <a:off x="5364088" y="4437112"/>
            <a:ext cx="1728192"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1399032"/>
          </a:xfrm>
        </p:spPr>
        <p:txBody>
          <a:bodyPr>
            <a:normAutofit/>
          </a:bodyPr>
          <a:lstStyle/>
          <a:p>
            <a:r>
              <a:rPr lang="fr-FR" sz="2800" dirty="0" smtClean="0">
                <a:latin typeface="Arial" pitchFamily="34" charset="0"/>
                <a:cs typeface="Arial" pitchFamily="34" charset="0"/>
              </a:rPr>
              <a:t>Les informations relatives aux quantités d’éléments dans une denrées alimentaire</a:t>
            </a:r>
            <a:endParaRPr lang="fr-FR" sz="2800" dirty="0">
              <a:latin typeface="Arial" pitchFamily="34" charset="0"/>
              <a:cs typeface="Arial" pitchFamily="34" charset="0"/>
            </a:endParaRPr>
          </a:p>
        </p:txBody>
      </p:sp>
      <p:sp>
        <p:nvSpPr>
          <p:cNvPr id="3" name="Espace réservé du contenu 2"/>
          <p:cNvSpPr>
            <a:spLocks noGrp="1"/>
          </p:cNvSpPr>
          <p:nvPr>
            <p:ph idx="1"/>
          </p:nvPr>
        </p:nvSpPr>
        <p:spPr>
          <a:xfrm>
            <a:off x="323528" y="1484784"/>
            <a:ext cx="8820472" cy="4970024"/>
          </a:xfrm>
        </p:spPr>
        <p:txBody>
          <a:bodyPr>
            <a:normAutofit/>
          </a:bodyPr>
          <a:lstStyle/>
          <a:p>
            <a:r>
              <a:rPr lang="fr-FR" sz="2800" dirty="0" smtClean="0">
                <a:latin typeface="Arial" pitchFamily="34" charset="0"/>
                <a:cs typeface="Arial" pitchFamily="34" charset="0"/>
              </a:rPr>
              <a:t>Ces informations relatives aux quantités de protéines, de glucides et de lipides doivent être exprimées en:</a:t>
            </a:r>
          </a:p>
          <a:p>
            <a:pPr>
              <a:buNone/>
            </a:pPr>
            <a:r>
              <a:rPr lang="fr-FR" sz="2800" dirty="0" smtClean="0">
                <a:latin typeface="Arial" pitchFamily="34" charset="0"/>
                <a:cs typeface="Arial" pitchFamily="34" charset="0"/>
              </a:rPr>
              <a:t>     - Grammes (g) par 100g ou par 100 ml.</a:t>
            </a:r>
          </a:p>
          <a:p>
            <a:pPr>
              <a:buNone/>
            </a:pPr>
            <a:r>
              <a:rPr lang="fr-FR" sz="2800" dirty="0" smtClean="0">
                <a:latin typeface="Arial" pitchFamily="34" charset="0"/>
                <a:cs typeface="Arial" pitchFamily="34" charset="0"/>
              </a:rPr>
              <a:t>   Ils peuvent être exprimées aussi par:</a:t>
            </a:r>
          </a:p>
          <a:p>
            <a:pPr>
              <a:buNone/>
            </a:pPr>
            <a:r>
              <a:rPr lang="fr-FR" sz="2800" dirty="0" smtClean="0">
                <a:latin typeface="Arial" pitchFamily="34" charset="0"/>
                <a:cs typeface="Arial" pitchFamily="34" charset="0"/>
              </a:rPr>
              <a:t>   - Ration telle qu’elle est quantifiée sur l’étiquetage.</a:t>
            </a:r>
          </a:p>
          <a:p>
            <a:pPr>
              <a:buNone/>
            </a:pPr>
            <a:r>
              <a:rPr lang="fr-FR" sz="2800" dirty="0" smtClean="0">
                <a:latin typeface="Arial" pitchFamily="34" charset="0"/>
                <a:cs typeface="Arial" pitchFamily="34" charset="0"/>
              </a:rPr>
              <a:t>    - Portion et le nombre de portions doit être indiqué sur l’emballage.</a:t>
            </a:r>
          </a:p>
          <a:p>
            <a:pPr>
              <a:buNone/>
            </a:pPr>
            <a:endParaRPr lang="fr-FR" sz="2800" dirty="0">
              <a:latin typeface="Arial" pitchFamily="34" charset="0"/>
              <a:cs typeface="Arial" pitchFamily="34" charset="0"/>
            </a:endParaRPr>
          </a:p>
        </p:txBody>
      </p:sp>
      <p:pic>
        <p:nvPicPr>
          <p:cNvPr id="5" name="Image 4" descr="RÃ©sultat de recherche d'images pour &quot;ETIQUETAGE NUTRITIONNEL&quot;"/>
          <p:cNvPicPr/>
          <p:nvPr/>
        </p:nvPicPr>
        <p:blipFill>
          <a:blip r:embed="rId2" cstate="print"/>
          <a:srcRect/>
          <a:stretch>
            <a:fillRect/>
          </a:stretch>
        </p:blipFill>
        <p:spPr bwMode="auto">
          <a:xfrm>
            <a:off x="3707904" y="4941168"/>
            <a:ext cx="5040560"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001266"/>
          </a:xfrm>
        </p:spPr>
        <p:txBody>
          <a:bodyPr/>
          <a:lstStyle/>
          <a:p>
            <a:pPr algn="ctr"/>
            <a:r>
              <a:rPr lang="fr-FR" b="1" dirty="0" smtClean="0"/>
              <a:t>INTRODUCTION</a:t>
            </a:r>
            <a:endParaRPr lang="fr-FR" b="1" dirty="0"/>
          </a:p>
        </p:txBody>
      </p:sp>
      <p:sp>
        <p:nvSpPr>
          <p:cNvPr id="3" name="Espace réservé du contenu 2"/>
          <p:cNvSpPr>
            <a:spLocks noGrp="1"/>
          </p:cNvSpPr>
          <p:nvPr>
            <p:ph idx="1"/>
          </p:nvPr>
        </p:nvSpPr>
        <p:spPr>
          <a:xfrm>
            <a:off x="0" y="1556792"/>
            <a:ext cx="9144000" cy="4898016"/>
          </a:xfrm>
        </p:spPr>
        <p:txBody>
          <a:bodyPr>
            <a:normAutofit/>
          </a:bodyPr>
          <a:lstStyle/>
          <a:p>
            <a:pPr fontAlgn="base">
              <a:buNone/>
            </a:pPr>
            <a:r>
              <a:rPr lang="fr-FR" dirty="0" smtClean="0"/>
              <a:t>     </a:t>
            </a:r>
            <a:r>
              <a:rPr lang="fr-FR" dirty="0" smtClean="0">
                <a:latin typeface="Arial" pitchFamily="34" charset="0"/>
                <a:cs typeface="Arial" pitchFamily="34" charset="0"/>
              </a:rPr>
              <a:t>Nous avons tous des besoins nutritionnels différents, qui varient en fonction de l'état de santé, de l'âge, du sexe et des besoins énergétiques. L'étiquetage nutritionnel est utile pour choisir des produits adaptés à nos objectifs et à nos besoins en matière de santé. Par exemple, il peut être bénéfique pour un adulte de regarder et de comprendre les informations sur les étiquettes alimentaires s'il a pour objectif de diminuer son apport en sel ou en sucre.  </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Arial" pitchFamily="34" charset="0"/>
                <a:cs typeface="Arial" pitchFamily="34" charset="0"/>
              </a:rPr>
              <a:t>Les données numérique sur les vitamines et les sels minéraux</a:t>
            </a:r>
            <a:endParaRPr lang="fr-FR" sz="2800" dirty="0">
              <a:latin typeface="Arial" pitchFamily="34" charset="0"/>
              <a:cs typeface="Arial" pitchFamily="34" charset="0"/>
            </a:endParaRPr>
          </a:p>
        </p:txBody>
      </p:sp>
      <p:sp>
        <p:nvSpPr>
          <p:cNvPr id="3" name="Espace réservé du contenu 2"/>
          <p:cNvSpPr>
            <a:spLocks noGrp="1"/>
          </p:cNvSpPr>
          <p:nvPr>
            <p:ph idx="1"/>
          </p:nvPr>
        </p:nvSpPr>
        <p:spPr>
          <a:xfrm>
            <a:off x="0" y="1915360"/>
            <a:ext cx="8964488" cy="4898016"/>
          </a:xfrm>
        </p:spPr>
        <p:txBody>
          <a:bodyPr>
            <a:normAutofit/>
          </a:bodyPr>
          <a:lstStyle/>
          <a:p>
            <a:r>
              <a:rPr lang="fr-FR" sz="2800" dirty="0" smtClean="0">
                <a:latin typeface="Arial" pitchFamily="34" charset="0"/>
                <a:cs typeface="Arial" pitchFamily="34" charset="0"/>
              </a:rPr>
              <a:t>Elle doivent être exprimées en unités numériques et ou en pourcentage (%) des valeurs nutritionnelles de référence par 100g ou par 100ml.</a:t>
            </a:r>
          </a:p>
          <a:p>
            <a:pPr>
              <a:buNone/>
            </a:pPr>
            <a:r>
              <a:rPr lang="fr-FR" sz="2800" dirty="0" smtClean="0">
                <a:latin typeface="Arial" pitchFamily="34" charset="0"/>
                <a:cs typeface="Arial" pitchFamily="34" charset="0"/>
              </a:rPr>
              <a:t>   elle peuvent être exprimées aussi par:</a:t>
            </a:r>
          </a:p>
          <a:p>
            <a:pPr>
              <a:buNone/>
            </a:pPr>
            <a:r>
              <a:rPr lang="fr-FR" sz="2800" dirty="0" smtClean="0">
                <a:latin typeface="Arial" pitchFamily="34" charset="0"/>
                <a:cs typeface="Arial" pitchFamily="34" charset="0"/>
              </a:rPr>
              <a:t>    - Ration telle qu’elle est quantifiées sur l’étiquetage.</a:t>
            </a:r>
          </a:p>
          <a:p>
            <a:pPr>
              <a:buNone/>
            </a:pPr>
            <a:r>
              <a:rPr lang="fr-FR" sz="2800" dirty="0" smtClean="0">
                <a:latin typeface="Arial" pitchFamily="34" charset="0"/>
                <a:cs typeface="Arial" pitchFamily="34" charset="0"/>
              </a:rPr>
              <a:t>    - Portion et le nombre de portions doit être indiqué sur l’emballage.</a:t>
            </a:r>
          </a:p>
          <a:p>
            <a:pPr>
              <a:buNone/>
            </a:pPr>
            <a:endParaRPr lang="fr-FR" sz="28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7494"/>
            <a:ext cx="9144000" cy="857250"/>
          </a:xfrm>
        </p:spPr>
        <p:txBody>
          <a:bodyPr>
            <a:normAutofit/>
          </a:bodyPr>
          <a:lstStyle/>
          <a:p>
            <a:r>
              <a:rPr lang="fr-FR" sz="3000" dirty="0" smtClean="0">
                <a:latin typeface="Arial" pitchFamily="34" charset="0"/>
                <a:cs typeface="Arial" pitchFamily="34" charset="0"/>
              </a:rPr>
              <a:t>Les apports journaliers de référence (AJR)</a:t>
            </a:r>
            <a:endParaRPr lang="fr-FR" sz="3000" dirty="0">
              <a:latin typeface="Arial" pitchFamily="34" charset="0"/>
              <a:cs typeface="Arial" pitchFamily="34" charset="0"/>
            </a:endParaRPr>
          </a:p>
        </p:txBody>
      </p:sp>
      <p:sp>
        <p:nvSpPr>
          <p:cNvPr id="3" name="Espace réservé du contenu 2"/>
          <p:cNvSpPr>
            <a:spLocks noGrp="1"/>
          </p:cNvSpPr>
          <p:nvPr>
            <p:ph idx="1"/>
          </p:nvPr>
        </p:nvSpPr>
        <p:spPr>
          <a:xfrm>
            <a:off x="179512" y="1268760"/>
            <a:ext cx="8784976" cy="5186048"/>
          </a:xfrm>
        </p:spPr>
        <p:txBody>
          <a:bodyPr>
            <a:normAutofit/>
          </a:bodyPr>
          <a:lstStyle/>
          <a:p>
            <a:r>
              <a:rPr lang="fr-FR" sz="2800" dirty="0" smtClean="0">
                <a:latin typeface="Arial" pitchFamily="34" charset="0"/>
                <a:cs typeface="Arial" pitchFamily="34" charset="0"/>
              </a:rPr>
              <a:t>Les protéines, les lipides totaux, les acides gras saturés, les glucides, les sucres et le sel ainsi que la valeur énergétique peuvent être exprimés  par le pourcentage des apports  journaliers de référence (AJR) pour 100g ou 100ml (conformément à l’annexe I, point 2).</a:t>
            </a:r>
          </a:p>
        </p:txBody>
      </p:sp>
      <p:pic>
        <p:nvPicPr>
          <p:cNvPr id="4" name="Image 3" descr="RÃ©sultat de recherche d'images pour &quot;valeur Ã©nergÃ©tique&quot;"/>
          <p:cNvPicPr/>
          <p:nvPr/>
        </p:nvPicPr>
        <p:blipFill>
          <a:blip r:embed="rId2" cstate="print"/>
          <a:srcRect/>
          <a:stretch>
            <a:fillRect/>
          </a:stretch>
        </p:blipFill>
        <p:spPr bwMode="auto">
          <a:xfrm>
            <a:off x="1763688" y="4005064"/>
            <a:ext cx="5616624"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90104"/>
          </a:xfrm>
        </p:spPr>
        <p:txBody>
          <a:bodyPr>
            <a:normAutofit/>
          </a:bodyPr>
          <a:lstStyle/>
          <a:p>
            <a:r>
              <a:rPr lang="fr-FR" sz="2800" dirty="0" smtClean="0">
                <a:latin typeface="Arial" pitchFamily="34" charset="0"/>
                <a:cs typeface="Arial" pitchFamily="34" charset="0"/>
              </a:rPr>
              <a:t>L’intervenant doit ajouter à proximité des AJR, la mention suivante: </a:t>
            </a:r>
            <a:r>
              <a:rPr lang="fr-FR" sz="2800" b="1" dirty="0" smtClean="0">
                <a:solidFill>
                  <a:schemeClr val="bg1">
                    <a:lumMod val="95000"/>
                    <a:lumOff val="5000"/>
                  </a:schemeClr>
                </a:solidFill>
                <a:latin typeface="Arial" pitchFamily="34" charset="0"/>
                <a:cs typeface="Arial" pitchFamily="34" charset="0"/>
              </a:rPr>
              <a:t>«apport journalier de référence (AJR) pour un adulte-type (8400KJ-2000Kcal)»</a:t>
            </a:r>
            <a:r>
              <a:rPr lang="fr-FR" sz="2800" dirty="0" smtClean="0">
                <a:latin typeface="Arial" pitchFamily="34" charset="0"/>
                <a:cs typeface="Arial" pitchFamily="34" charset="0"/>
              </a:rPr>
              <a:t>.</a:t>
            </a:r>
          </a:p>
          <a:p>
            <a:endParaRPr lang="fr-FR" sz="2800" dirty="0">
              <a:latin typeface="Arial" pitchFamily="34" charset="0"/>
              <a:cs typeface="Arial" pitchFamily="34" charset="0"/>
            </a:endParaRPr>
          </a:p>
        </p:txBody>
      </p:sp>
      <p:pic>
        <p:nvPicPr>
          <p:cNvPr id="4" name="Image 3" descr="RÃ©sultat de recherche d'images pour &quot;Ã©tiquetage nutritionnel en image&quot;"/>
          <p:cNvPicPr/>
          <p:nvPr/>
        </p:nvPicPr>
        <p:blipFill>
          <a:blip r:embed="rId2" cstate="print"/>
          <a:srcRect/>
          <a:stretch>
            <a:fillRect/>
          </a:stretch>
        </p:blipFill>
        <p:spPr bwMode="auto">
          <a:xfrm>
            <a:off x="1331640" y="3068960"/>
            <a:ext cx="655272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7494"/>
            <a:ext cx="9144000" cy="1399032"/>
          </a:xfrm>
        </p:spPr>
        <p:txBody>
          <a:bodyPr>
            <a:normAutofit/>
          </a:bodyPr>
          <a:lstStyle/>
          <a:p>
            <a:pPr algn="ctr"/>
            <a:r>
              <a:rPr lang="fr-FR" sz="3200" b="1" dirty="0" smtClean="0">
                <a:latin typeface="Arial" pitchFamily="34" charset="0"/>
                <a:cs typeface="Arial" pitchFamily="34" charset="0"/>
              </a:rPr>
              <a:t>Les informations relatives à l’étiquetage nutritionnel</a:t>
            </a:r>
            <a:r>
              <a:rPr lang="fr-FR" sz="3200" dirty="0" smtClean="0">
                <a:latin typeface="Arial" pitchFamily="34" charset="0"/>
                <a:cs typeface="Arial" pitchFamily="34" charset="0"/>
              </a:rPr>
              <a:t> </a:t>
            </a:r>
            <a:endParaRPr lang="fr-FR" sz="3200" dirty="0">
              <a:latin typeface="Arial" pitchFamily="34" charset="0"/>
              <a:cs typeface="Arial" pitchFamily="34" charset="0"/>
            </a:endParaRPr>
          </a:p>
        </p:txBody>
      </p:sp>
      <p:sp>
        <p:nvSpPr>
          <p:cNvPr id="3" name="Espace réservé du contenu 2"/>
          <p:cNvSpPr>
            <a:spLocks noGrp="1"/>
          </p:cNvSpPr>
          <p:nvPr>
            <p:ph idx="1"/>
          </p:nvPr>
        </p:nvSpPr>
        <p:spPr>
          <a:xfrm>
            <a:off x="251520" y="1882808"/>
            <a:ext cx="8640960" cy="4572000"/>
          </a:xfrm>
        </p:spPr>
        <p:txBody>
          <a:bodyPr>
            <a:normAutofit/>
          </a:bodyPr>
          <a:lstStyle/>
          <a:p>
            <a:r>
              <a:rPr lang="fr-FR" sz="2800" dirty="0" smtClean="0">
                <a:latin typeface="Arial" pitchFamily="34" charset="0"/>
                <a:cs typeface="Arial" pitchFamily="34" charset="0"/>
              </a:rPr>
              <a:t>Elle doit être regroupées en un seul endroit sous forme de tableau avec alignement des chiffres</a:t>
            </a:r>
          </a:p>
          <a:p>
            <a:r>
              <a:rPr lang="fr-FR" sz="2800" dirty="0" smtClean="0">
                <a:latin typeface="Arial" pitchFamily="34" charset="0"/>
                <a:cs typeface="Arial" pitchFamily="34" charset="0"/>
              </a:rPr>
              <a:t>Lorsque la place ne le permet pas, les informations sont données sous forme linéaire</a:t>
            </a:r>
            <a:endParaRPr lang="fr-FR" sz="2800" dirty="0">
              <a:latin typeface="Arial" pitchFamily="34" charset="0"/>
              <a:cs typeface="Arial" pitchFamily="34" charset="0"/>
            </a:endParaRPr>
          </a:p>
        </p:txBody>
      </p:sp>
      <p:pic>
        <p:nvPicPr>
          <p:cNvPr id="4" name="Image 3" descr="RÃ©sultat de recherche d'images pour &quot;Ã©tiquetage nutritionnelle&quot;"/>
          <p:cNvPicPr/>
          <p:nvPr/>
        </p:nvPicPr>
        <p:blipFill>
          <a:blip r:embed="rId2" cstate="print"/>
          <a:srcRect/>
          <a:stretch>
            <a:fillRect/>
          </a:stretch>
        </p:blipFill>
        <p:spPr bwMode="auto">
          <a:xfrm>
            <a:off x="5076056" y="4221088"/>
            <a:ext cx="4032448"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descr="RÃ©sultat de recherche d'images pour &quot;Ã©tiquetage nutritionnel en image&quot;"/>
          <p:cNvPicPr/>
          <p:nvPr/>
        </p:nvPicPr>
        <p:blipFill>
          <a:blip r:embed="rId3" cstate="print"/>
          <a:srcRect/>
          <a:stretch>
            <a:fillRect/>
          </a:stretch>
        </p:blipFill>
        <p:spPr bwMode="auto">
          <a:xfrm>
            <a:off x="611560" y="4005064"/>
            <a:ext cx="3917930"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718"/>
            <a:ext cx="8472518" cy="6097642"/>
          </a:xfrm>
        </p:spPr>
        <p:txBody>
          <a:bodyPr>
            <a:normAutofit/>
          </a:bodyPr>
          <a:lstStyle/>
          <a:p>
            <a:pPr>
              <a:buFont typeface="Wingdings" pitchFamily="2" charset="2"/>
              <a:buChar char="q"/>
            </a:pPr>
            <a:endParaRPr lang="fr-FR" sz="2800" b="1" dirty="0" smtClean="0">
              <a:solidFill>
                <a:schemeClr val="accent6">
                  <a:lumMod val="50000"/>
                </a:schemeClr>
              </a:solidFill>
              <a:latin typeface="Arial" pitchFamily="34" charset="0"/>
              <a:cs typeface="Arial" pitchFamily="34" charset="0"/>
            </a:endParaRPr>
          </a:p>
          <a:p>
            <a:pPr>
              <a:buFont typeface="Wingdings" pitchFamily="2" charset="2"/>
              <a:buChar char="q"/>
            </a:pPr>
            <a:r>
              <a:rPr lang="fr-FR" sz="2800" b="1" dirty="0" smtClean="0">
                <a:solidFill>
                  <a:schemeClr val="accent6">
                    <a:lumMod val="50000"/>
                  </a:schemeClr>
                </a:solidFill>
                <a:latin typeface="Arial" pitchFamily="34" charset="0"/>
                <a:cs typeface="Arial" pitchFamily="34" charset="0"/>
              </a:rPr>
              <a:t>les valeurs nutritionnelles de référence (VNR):</a:t>
            </a:r>
          </a:p>
          <a:p>
            <a:pPr>
              <a:buNone/>
            </a:pPr>
            <a:r>
              <a:rPr lang="fr-FR" sz="2800" dirty="0" smtClean="0">
                <a:solidFill>
                  <a:schemeClr val="accent6">
                    <a:lumMod val="50000"/>
                  </a:schemeClr>
                </a:solidFill>
                <a:latin typeface="Arial" pitchFamily="34" charset="0"/>
                <a:cs typeface="Arial" pitchFamily="34" charset="0"/>
              </a:rPr>
              <a:t>   </a:t>
            </a:r>
            <a:r>
              <a:rPr lang="fr-FR" sz="2600" dirty="0" smtClean="0">
                <a:latin typeface="Arial" pitchFamily="34" charset="0"/>
                <a:cs typeface="Arial" pitchFamily="34" charset="0"/>
              </a:rPr>
              <a:t>(fixées à l’annexe I, point 1 et 3 du présent arrêté)</a:t>
            </a:r>
          </a:p>
          <a:p>
            <a:pPr>
              <a:buNone/>
            </a:pPr>
            <a:r>
              <a:rPr lang="fr-FR" sz="2600" dirty="0" smtClean="0">
                <a:latin typeface="Arial" pitchFamily="34" charset="0"/>
                <a:cs typeface="Arial" pitchFamily="34" charset="0"/>
              </a:rPr>
              <a:t>    Elles doivent être utilisées à des fins d’étiquetage pour permettre  aux consommateurs de plus de 36 mois de réaliser un apport alimentaire global sain.</a:t>
            </a:r>
          </a:p>
          <a:p>
            <a:pPr>
              <a:buNone/>
            </a:pPr>
            <a:r>
              <a:rPr lang="fr-FR" sz="2600" dirty="0" smtClean="0">
                <a:latin typeface="Arial" pitchFamily="34" charset="0"/>
                <a:cs typeface="Arial" pitchFamily="34" charset="0"/>
              </a:rPr>
              <a:t>    Elles comprend deux catégories de VNR:</a:t>
            </a:r>
          </a:p>
          <a:p>
            <a:pPr>
              <a:buNone/>
            </a:pPr>
            <a:r>
              <a:rPr lang="fr-FR" sz="2600" dirty="0" smtClean="0">
                <a:latin typeface="Arial" pitchFamily="34" charset="0"/>
                <a:cs typeface="Arial" pitchFamily="34" charset="0"/>
              </a:rPr>
              <a:t>     - Les valeurs nutritionnelles de référence-besoin (VNR-B).</a:t>
            </a:r>
          </a:p>
          <a:p>
            <a:pPr>
              <a:buNone/>
            </a:pPr>
            <a:r>
              <a:rPr lang="fr-FR" sz="2600" dirty="0" smtClean="0">
                <a:latin typeface="Arial" pitchFamily="34" charset="0"/>
                <a:cs typeface="Arial" pitchFamily="34" charset="0"/>
              </a:rPr>
              <a:t>     - Les valeurs nutritionnelles de référence-maladies non transmissibles (VNR-MNT).</a:t>
            </a:r>
          </a:p>
          <a:p>
            <a:pPr>
              <a:buNone/>
            </a:pPr>
            <a:endParaRPr lang="fr-FR" sz="26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4"/>
            <a:ext cx="8929718" cy="6026204"/>
          </a:xfrm>
        </p:spPr>
        <p:txBody>
          <a:bodyPr/>
          <a:lstStyle/>
          <a:p>
            <a:r>
              <a:rPr lang="fr-FR" sz="2800" dirty="0" smtClean="0">
                <a:latin typeface="Arial" pitchFamily="34" charset="0"/>
                <a:cs typeface="Arial" pitchFamily="34" charset="0"/>
              </a:rPr>
              <a:t>La présence de glucides assimilables doit être indiquée sur l’étiquetage par le terme «Glucides».</a:t>
            </a:r>
          </a:p>
          <a:p>
            <a:pPr>
              <a:buNone/>
            </a:pPr>
            <a:r>
              <a:rPr lang="fr-FR" sz="2800" dirty="0" smtClean="0">
                <a:latin typeface="Arial" pitchFamily="34" charset="0"/>
                <a:cs typeface="Arial" pitchFamily="34" charset="0"/>
              </a:rPr>
              <a:t>    - la mention du type de glucides doit être suivis immédiatement de la mention relative à la quantité  de glucides totaux de la manière suivante:</a:t>
            </a:r>
          </a:p>
          <a:p>
            <a:pPr>
              <a:buNone/>
            </a:pPr>
            <a:r>
              <a:rPr lang="fr-FR" sz="2800" dirty="0" smtClean="0">
                <a:latin typeface="Arial" pitchFamily="34" charset="0"/>
                <a:cs typeface="Arial" pitchFamily="34" charset="0"/>
              </a:rPr>
              <a:t>    ‘‘….g de glucides dont ….g de sucre’’.</a:t>
            </a:r>
          </a:p>
          <a:p>
            <a:pPr>
              <a:buNone/>
            </a:pPr>
            <a:r>
              <a:rPr lang="fr-FR" sz="2800" dirty="0" smtClean="0">
                <a:latin typeface="Arial" pitchFamily="34" charset="0"/>
                <a:cs typeface="Arial" pitchFamily="34" charset="0"/>
              </a:rPr>
              <a:t>    On peut également mentionner …g de ‘‘x’’               (x représente le nom spécifique de tout autre constituant glucidiques).</a:t>
            </a:r>
          </a:p>
          <a:p>
            <a:pPr>
              <a:buNone/>
            </a:pPr>
            <a:r>
              <a:rPr lang="fr-FR" sz="2800" dirty="0" smtClean="0">
                <a:latin typeface="Arial" pitchFamily="34" charset="0"/>
                <a:cs typeface="Arial" pitchFamily="34" charset="0"/>
              </a:rPr>
              <a:t>   </a:t>
            </a:r>
            <a:endParaRPr lang="fr-FR" sz="2800"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90104"/>
          </a:xfrm>
        </p:spPr>
        <p:txBody>
          <a:bodyPr>
            <a:normAutofit/>
          </a:bodyPr>
          <a:lstStyle/>
          <a:p>
            <a:pPr>
              <a:buNone/>
            </a:pPr>
            <a:r>
              <a:rPr lang="fr-FR" sz="2800" dirty="0" smtClean="0">
                <a:latin typeface="Arial" pitchFamily="34" charset="0"/>
                <a:cs typeface="Arial" pitchFamily="34" charset="0"/>
              </a:rPr>
              <a:t>  -  La mention de la quantité et/ou du type d’acides gras doit être suivis immédiatement de la quantité de lipides totaux (conformément aux dispositions de l’art 13).</a:t>
            </a:r>
          </a:p>
          <a:p>
            <a:pPr>
              <a:buNone/>
            </a:pPr>
            <a:endParaRPr lang="fr-FR" sz="2800" dirty="0">
              <a:latin typeface="Arial" pitchFamily="34" charset="0"/>
              <a:cs typeface="Arial" pitchFamily="34" charset="0"/>
            </a:endParaRPr>
          </a:p>
        </p:txBody>
      </p:sp>
      <p:pic>
        <p:nvPicPr>
          <p:cNvPr id="5" name="Image 4" descr="RÃ©sultat de recherche d'images"/>
          <p:cNvPicPr/>
          <p:nvPr/>
        </p:nvPicPr>
        <p:blipFill>
          <a:blip r:embed="rId2" cstate="print"/>
          <a:srcRect/>
          <a:stretch>
            <a:fillRect/>
          </a:stretch>
        </p:blipFill>
        <p:spPr bwMode="auto">
          <a:xfrm>
            <a:off x="1547664" y="3532931"/>
            <a:ext cx="6048672" cy="2776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Connecteur droit avec flèche 6"/>
          <p:cNvCxnSpPr/>
          <p:nvPr/>
        </p:nvCxnSpPr>
        <p:spPr>
          <a:xfrm flipH="1">
            <a:off x="6012160" y="2780928"/>
            <a:ext cx="1440160" cy="1440160"/>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740452"/>
          </a:xfrm>
        </p:spPr>
        <p:txBody>
          <a:bodyPr>
            <a:normAutofit fontScale="92500" lnSpcReduction="10000"/>
          </a:bodyPr>
          <a:lstStyle/>
          <a:p>
            <a:r>
              <a:rPr lang="fr-FR" sz="2800" dirty="0" smtClean="0">
                <a:latin typeface="Arial" pitchFamily="34" charset="0"/>
                <a:cs typeface="Arial" pitchFamily="34" charset="0"/>
              </a:rPr>
              <a:t>La présentation ci-après doit être  adoptée:</a:t>
            </a:r>
          </a:p>
          <a:p>
            <a:pPr>
              <a:buNone/>
            </a:pPr>
            <a:r>
              <a:rPr lang="fr-FR" sz="2800" dirty="0" smtClean="0">
                <a:latin typeface="Arial" pitchFamily="34" charset="0"/>
                <a:cs typeface="Arial" pitchFamily="34" charset="0"/>
              </a:rPr>
              <a:t>  - Lipides totaux                              …..g</a:t>
            </a:r>
          </a:p>
          <a:p>
            <a:pPr>
              <a:buNone/>
            </a:pPr>
            <a:r>
              <a:rPr lang="fr-FR" sz="2800" dirty="0" smtClean="0">
                <a:latin typeface="Arial" pitchFamily="34" charset="0"/>
                <a:cs typeface="Arial" pitchFamily="34" charset="0"/>
              </a:rPr>
              <a:t>  dont:</a:t>
            </a:r>
          </a:p>
          <a:p>
            <a:pPr>
              <a:buNone/>
            </a:pPr>
            <a:r>
              <a:rPr lang="fr-FR" sz="2800" dirty="0" smtClean="0">
                <a:latin typeface="Arial" pitchFamily="34" charset="0"/>
                <a:cs typeface="Arial" pitchFamily="34" charset="0"/>
              </a:rPr>
              <a:t>   * acides gras saturés                    …..g</a:t>
            </a:r>
          </a:p>
          <a:p>
            <a:pPr>
              <a:buNone/>
            </a:pPr>
            <a:r>
              <a:rPr lang="fr-FR" sz="2800" dirty="0" smtClean="0">
                <a:latin typeface="Arial" pitchFamily="34" charset="0"/>
                <a:cs typeface="Arial" pitchFamily="34" charset="0"/>
              </a:rPr>
              <a:t>   * acides gras </a:t>
            </a:r>
            <a:r>
              <a:rPr lang="fr-FR" sz="2800" dirty="0" err="1" smtClean="0">
                <a:latin typeface="Arial" pitchFamily="34" charset="0"/>
                <a:cs typeface="Arial" pitchFamily="34" charset="0"/>
              </a:rPr>
              <a:t>trans</a:t>
            </a:r>
            <a:r>
              <a:rPr lang="fr-FR" sz="2800" dirty="0" smtClean="0">
                <a:latin typeface="Arial" pitchFamily="34" charset="0"/>
                <a:cs typeface="Arial" pitchFamily="34" charset="0"/>
              </a:rPr>
              <a:t>                        …..g</a:t>
            </a:r>
          </a:p>
          <a:p>
            <a:pPr>
              <a:buNone/>
            </a:pPr>
            <a:r>
              <a:rPr lang="fr-FR" sz="2800" dirty="0" smtClean="0">
                <a:latin typeface="Arial" pitchFamily="34" charset="0"/>
                <a:cs typeface="Arial" pitchFamily="34" charset="0"/>
              </a:rPr>
              <a:t>   * acides gras mono-insaturés       …..g</a:t>
            </a:r>
          </a:p>
          <a:p>
            <a:pPr>
              <a:buNone/>
            </a:pPr>
            <a:r>
              <a:rPr lang="fr-FR" sz="2800" dirty="0" smtClean="0">
                <a:latin typeface="Arial" pitchFamily="34" charset="0"/>
                <a:cs typeface="Arial" pitchFamily="34" charset="0"/>
              </a:rPr>
              <a:t>   * acides gras </a:t>
            </a:r>
            <a:r>
              <a:rPr lang="fr-FR" sz="2800" dirty="0" err="1" smtClean="0">
                <a:latin typeface="Arial" pitchFamily="34" charset="0"/>
                <a:cs typeface="Arial" pitchFamily="34" charset="0"/>
              </a:rPr>
              <a:t>poly-insaturés</a:t>
            </a:r>
            <a:r>
              <a:rPr lang="fr-FR" sz="2800" dirty="0" smtClean="0">
                <a:latin typeface="Arial" pitchFamily="34" charset="0"/>
                <a:cs typeface="Arial" pitchFamily="34" charset="0"/>
              </a:rPr>
              <a:t>          …..g</a:t>
            </a:r>
          </a:p>
          <a:p>
            <a:pPr>
              <a:buNone/>
            </a:pPr>
            <a:r>
              <a:rPr lang="fr-FR" sz="2800" dirty="0" smtClean="0">
                <a:latin typeface="Arial" pitchFamily="34" charset="0"/>
                <a:cs typeface="Arial" pitchFamily="34" charset="0"/>
              </a:rPr>
              <a:t> -  Cholestérol                                   …mg</a:t>
            </a:r>
          </a:p>
          <a:p>
            <a:r>
              <a:rPr lang="fr-FR" sz="2800" dirty="0" smtClean="0">
                <a:latin typeface="Arial" pitchFamily="34" charset="0"/>
                <a:cs typeface="Arial" pitchFamily="34" charset="0"/>
              </a:rPr>
              <a:t>Les informations nutritionnelles supplémentaire permettent au consommateur de mieux comprendre  la valeur nutritionnelle de la denrée alimentaire consommée  et d’interpréter la déclaration des éléments nutritifs.</a:t>
            </a:r>
            <a:endParaRPr lang="fr-FR" sz="28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6026204"/>
          </a:xfrm>
        </p:spPr>
        <p:txBody>
          <a:bodyPr>
            <a:normAutofit/>
          </a:bodyPr>
          <a:lstStyle/>
          <a:p>
            <a:r>
              <a:rPr lang="fr-FR" sz="2800" dirty="0" smtClean="0">
                <a:latin typeface="Arial" pitchFamily="34" charset="0"/>
                <a:cs typeface="Arial" pitchFamily="34" charset="0"/>
              </a:rPr>
              <a:t>La déclaration des informations nutritionnelles supplémentaire sur l’étiquette par moyen de symboles, d’images ou de couleurs de groupes de denrées alimentaires est facultative, mais ne peut en aucun cas remplacer la déclaration des éléments nutritifs.</a:t>
            </a:r>
            <a:endParaRPr lang="fr-FR" sz="2800" dirty="0">
              <a:latin typeface="Arial" pitchFamily="34" charset="0"/>
              <a:cs typeface="Arial" pitchFamily="34" charset="0"/>
            </a:endParaRPr>
          </a:p>
        </p:txBody>
      </p:sp>
      <p:pic>
        <p:nvPicPr>
          <p:cNvPr id="5" name="Image 4" descr="RÃ©sultat de recherche d'images pour &quot;Ã©tiquetage nutritionnelle&quot;"/>
          <p:cNvPicPr/>
          <p:nvPr/>
        </p:nvPicPr>
        <p:blipFill>
          <a:blip r:embed="rId2" cstate="print"/>
          <a:srcRect/>
          <a:stretch>
            <a:fillRect/>
          </a:stretch>
        </p:blipFill>
        <p:spPr bwMode="auto">
          <a:xfrm>
            <a:off x="2483768" y="3573016"/>
            <a:ext cx="4680520"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875490"/>
          </a:xfrm>
        </p:spPr>
        <p:txBody>
          <a:bodyPr>
            <a:normAutofit/>
          </a:bodyPr>
          <a:lstStyle/>
          <a:p>
            <a:r>
              <a:rPr lang="fr-FR" sz="2800" dirty="0" smtClean="0">
                <a:latin typeface="Arial" pitchFamily="34" charset="0"/>
                <a:cs typeface="Arial" pitchFamily="34" charset="0"/>
              </a:rPr>
              <a:t>Les allégations nutritionnelles  </a:t>
            </a:r>
            <a:endParaRPr lang="fr-FR" sz="2800" dirty="0">
              <a:latin typeface="Arial" pitchFamily="34" charset="0"/>
              <a:cs typeface="Arial" pitchFamily="34" charset="0"/>
            </a:endParaRPr>
          </a:p>
        </p:txBody>
      </p:sp>
      <p:sp>
        <p:nvSpPr>
          <p:cNvPr id="3" name="Espace réservé du contenu 2"/>
          <p:cNvSpPr>
            <a:spLocks noGrp="1"/>
          </p:cNvSpPr>
          <p:nvPr>
            <p:ph idx="1"/>
          </p:nvPr>
        </p:nvSpPr>
        <p:spPr>
          <a:xfrm>
            <a:off x="457200" y="1357298"/>
            <a:ext cx="8229600" cy="5097510"/>
          </a:xfrm>
        </p:spPr>
        <p:txBody>
          <a:bodyPr>
            <a:normAutofit/>
          </a:bodyPr>
          <a:lstStyle/>
          <a:p>
            <a:r>
              <a:rPr lang="fr-FR" sz="2400" dirty="0" smtClean="0">
                <a:latin typeface="Arial" pitchFamily="34" charset="0"/>
                <a:cs typeface="Arial" pitchFamily="34" charset="0"/>
              </a:rPr>
              <a:t>Les allégations nutritionnelles autorisées sont celles qui se rapportant à: </a:t>
            </a:r>
          </a:p>
          <a:p>
            <a:pPr>
              <a:buNone/>
            </a:pPr>
            <a:r>
              <a:rPr lang="fr-FR" sz="2400" dirty="0" smtClean="0">
                <a:latin typeface="Arial" pitchFamily="34" charset="0"/>
                <a:cs typeface="Arial" pitchFamily="34" charset="0"/>
              </a:rPr>
              <a:t>    - à l’énergie.</a:t>
            </a:r>
          </a:p>
          <a:p>
            <a:pPr>
              <a:buNone/>
            </a:pPr>
            <a:r>
              <a:rPr lang="fr-FR" sz="2400" dirty="0" smtClean="0">
                <a:latin typeface="Arial" pitchFamily="34" charset="0"/>
                <a:cs typeface="Arial" pitchFamily="34" charset="0"/>
              </a:rPr>
              <a:t>    - aux protéines.</a:t>
            </a:r>
          </a:p>
          <a:p>
            <a:pPr>
              <a:buNone/>
            </a:pPr>
            <a:r>
              <a:rPr lang="fr-FR" sz="2400" dirty="0" smtClean="0">
                <a:latin typeface="Arial" pitchFamily="34" charset="0"/>
                <a:cs typeface="Arial" pitchFamily="34" charset="0"/>
              </a:rPr>
              <a:t>    - aux glucides.</a:t>
            </a:r>
          </a:p>
          <a:p>
            <a:pPr>
              <a:buNone/>
            </a:pPr>
            <a:r>
              <a:rPr lang="fr-FR" sz="2400" dirty="0" smtClean="0">
                <a:latin typeface="Arial" pitchFamily="34" charset="0"/>
                <a:cs typeface="Arial" pitchFamily="34" charset="0"/>
              </a:rPr>
              <a:t>    - aux matières grasses et à leurs constituants.</a:t>
            </a:r>
          </a:p>
          <a:p>
            <a:pPr>
              <a:buNone/>
            </a:pPr>
            <a:r>
              <a:rPr lang="fr-FR" sz="2400" dirty="0" smtClean="0">
                <a:latin typeface="Arial" pitchFamily="34" charset="0"/>
                <a:cs typeface="Arial" pitchFamily="34" charset="0"/>
              </a:rPr>
              <a:t>    - aux fibres.</a:t>
            </a:r>
          </a:p>
          <a:p>
            <a:pPr>
              <a:buNone/>
            </a:pPr>
            <a:r>
              <a:rPr lang="fr-FR" sz="2400" dirty="0" smtClean="0">
                <a:latin typeface="Arial" pitchFamily="34" charset="0"/>
                <a:cs typeface="Arial" pitchFamily="34" charset="0"/>
              </a:rPr>
              <a:t>    - au sel.</a:t>
            </a:r>
          </a:p>
          <a:p>
            <a:pPr>
              <a:buNone/>
            </a:pPr>
            <a:r>
              <a:rPr lang="fr-FR" sz="2400" dirty="0" smtClean="0">
                <a:latin typeface="Arial" pitchFamily="34" charset="0"/>
                <a:cs typeface="Arial" pitchFamily="34" charset="0"/>
              </a:rPr>
              <a:t>    - aux autre substances ayant un effet nutritionnel ou physiologique.</a:t>
            </a:r>
          </a:p>
          <a:p>
            <a:pPr>
              <a:buNone/>
            </a:pPr>
            <a:r>
              <a:rPr lang="fr-FR" sz="2400" dirty="0" smtClean="0">
                <a:latin typeface="Arial" pitchFamily="34" charset="0"/>
                <a:cs typeface="Arial" pitchFamily="34" charset="0"/>
              </a:rPr>
              <a:t>    - aux vitamines et sels minéraux (VNR est établie telle que fixée au point 1 de l’annexe I).</a:t>
            </a:r>
            <a:endParaRPr lang="fr-FR" sz="24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568952" cy="6050144"/>
          </a:xfrm>
        </p:spPr>
        <p:txBody>
          <a:bodyPr>
            <a:normAutofit/>
          </a:bodyPr>
          <a:lstStyle/>
          <a:p>
            <a:r>
              <a:rPr lang="fr-FR" dirty="0" smtClean="0">
                <a:latin typeface="Arial" pitchFamily="34" charset="0"/>
                <a:cs typeface="Arial" pitchFamily="34" charset="0"/>
              </a:rPr>
              <a:t>En application des dispositions de l’article 14 du décret </a:t>
            </a:r>
            <a:r>
              <a:rPr lang="fr-FR" smtClean="0">
                <a:latin typeface="Arial" pitchFamily="34" charset="0"/>
                <a:cs typeface="Arial" pitchFamily="34" charset="0"/>
              </a:rPr>
              <a:t>exécutif n°13-378 du </a:t>
            </a:r>
            <a:r>
              <a:rPr lang="fr-FR" dirty="0" smtClean="0">
                <a:latin typeface="Arial" pitchFamily="34" charset="0"/>
                <a:cs typeface="Arial" pitchFamily="34" charset="0"/>
              </a:rPr>
              <a:t>9 novembre 2013,susvisé le présent arrête a pour but:</a:t>
            </a:r>
          </a:p>
          <a:p>
            <a:pPr>
              <a:buNone/>
            </a:pPr>
            <a:r>
              <a:rPr lang="fr-FR" dirty="0" smtClean="0">
                <a:latin typeface="Arial" pitchFamily="34" charset="0"/>
                <a:cs typeface="Arial" pitchFamily="34" charset="0"/>
              </a:rPr>
              <a:t>    - de fixer les modalités applicables en matière d’étiquetage nutritionnel des denrées alimentaires.</a:t>
            </a:r>
          </a:p>
          <a:p>
            <a:pPr>
              <a:buNone/>
            </a:pPr>
            <a:r>
              <a:rPr lang="fr-FR" dirty="0" smtClean="0">
                <a:latin typeface="Arial" pitchFamily="34" charset="0"/>
                <a:cs typeface="Arial" pitchFamily="34" charset="0"/>
              </a:rPr>
              <a:t>    - il s’applique aux denrées alimentaires préemballées destinés à la consommation humaine.</a:t>
            </a:r>
          </a:p>
          <a:p>
            <a:pPr>
              <a:buNone/>
            </a:pPr>
            <a:r>
              <a:rPr lang="fr-FR" dirty="0" smtClean="0">
                <a:latin typeface="Arial" pitchFamily="34" charset="0"/>
                <a:cs typeface="Arial" pitchFamily="34" charset="0"/>
              </a:rPr>
              <a:t>    - les denrées alimentaires dont la listes est fixée en annexe III sont exclus de l’application des dispositions du présent arrêté. </a:t>
            </a:r>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834120"/>
          </a:xfrm>
        </p:spPr>
        <p:txBody>
          <a:bodyPr>
            <a:normAutofit/>
          </a:bodyPr>
          <a:lstStyle/>
          <a:p>
            <a:r>
              <a:rPr lang="fr-FR" dirty="0" smtClean="0">
                <a:latin typeface="Arial" pitchFamily="34" charset="0"/>
                <a:cs typeface="Arial" pitchFamily="34" charset="0"/>
              </a:rPr>
              <a:t>L’allégation relative à la teneur en éléments nutritifs décrit le niveau d’un élément nutritifs contenu dans une denrée alimentaire.</a:t>
            </a:r>
          </a:p>
          <a:p>
            <a:pPr>
              <a:buNone/>
            </a:pPr>
            <a:r>
              <a:rPr lang="fr-FR" dirty="0" smtClean="0">
                <a:latin typeface="Arial" pitchFamily="34" charset="0"/>
                <a:cs typeface="Arial" pitchFamily="34" charset="0"/>
              </a:rPr>
              <a:t>    - les conditions fixées dans l’annexe II du présent arrêté doivent s’appliquer à l’égard d’une allégation relative à la teneur en élément nutritifs ou d’une  allégation synonyme.</a:t>
            </a:r>
          </a:p>
          <a:p>
            <a:pPr>
              <a:buNone/>
            </a:pPr>
            <a:r>
              <a:rPr lang="fr-FR" dirty="0" smtClean="0">
                <a:latin typeface="Arial" pitchFamily="34" charset="0"/>
                <a:cs typeface="Arial" pitchFamily="34" charset="0"/>
              </a:rPr>
              <a:t>    </a:t>
            </a:r>
            <a:endParaRPr lang="fr-FR" dirty="0">
              <a:latin typeface="Arial" pitchFamily="34" charset="0"/>
              <a:cs typeface="Arial" pitchFamily="34" charset="0"/>
            </a:endParaRPr>
          </a:p>
        </p:txBody>
      </p:sp>
      <p:pic>
        <p:nvPicPr>
          <p:cNvPr id="4" name="Image 3" descr="Image associÃ©e"/>
          <p:cNvPicPr/>
          <p:nvPr/>
        </p:nvPicPr>
        <p:blipFill>
          <a:blip r:embed="rId2" cstate="print">
            <a:lum contrast="40000"/>
          </a:blip>
          <a:srcRect/>
          <a:stretch>
            <a:fillRect/>
          </a:stretch>
        </p:blipFill>
        <p:spPr bwMode="auto">
          <a:xfrm>
            <a:off x="4139952" y="4254428"/>
            <a:ext cx="3980393" cy="2414932"/>
          </a:xfrm>
          <a:prstGeom prst="rect">
            <a:avLst/>
          </a:prstGeom>
          <a:noFill/>
          <a:ln w="9525">
            <a:noFill/>
            <a:miter lim="800000"/>
            <a:headEnd/>
            <a:tailEnd/>
          </a:ln>
        </p:spPr>
      </p:pic>
      <p:cxnSp>
        <p:nvCxnSpPr>
          <p:cNvPr id="9" name="Connecteur droit avec flèche 8"/>
          <p:cNvCxnSpPr/>
          <p:nvPr/>
        </p:nvCxnSpPr>
        <p:spPr>
          <a:xfrm flipH="1" flipV="1">
            <a:off x="7740352" y="4941168"/>
            <a:ext cx="1296144"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90104"/>
          </a:xfrm>
        </p:spPr>
        <p:txBody>
          <a:bodyPr>
            <a:normAutofit/>
          </a:bodyPr>
          <a:lstStyle/>
          <a:p>
            <a:pPr>
              <a:buNone/>
            </a:pPr>
            <a:r>
              <a:rPr lang="fr-FR" sz="2800" dirty="0" smtClean="0">
                <a:latin typeface="Arial" pitchFamily="34" charset="0"/>
                <a:cs typeface="Arial" pitchFamily="34" charset="0"/>
              </a:rPr>
              <a:t>   - Une allégation indiquant qu’une denrée alimentaire est sans nutriment (x), peut être faite si elle remplit les conditions fixées pour la mention  « sans nutriment (x)» dans l’annexe II.</a:t>
            </a:r>
          </a:p>
          <a:p>
            <a:endParaRPr lang="fr-FR" sz="2800" dirty="0">
              <a:latin typeface="Arial" pitchFamily="34" charset="0"/>
              <a:cs typeface="Arial" pitchFamily="34" charset="0"/>
            </a:endParaRPr>
          </a:p>
        </p:txBody>
      </p:sp>
      <p:pic>
        <p:nvPicPr>
          <p:cNvPr id="4" name="Image 3" descr="RÃ©sultat de recherche d'images"/>
          <p:cNvPicPr/>
          <p:nvPr/>
        </p:nvPicPr>
        <p:blipFill>
          <a:blip r:embed="rId2" cstate="print">
            <a:lum contrast="20000"/>
          </a:blip>
          <a:srcRect/>
          <a:stretch>
            <a:fillRect/>
          </a:stretch>
        </p:blipFill>
        <p:spPr bwMode="auto">
          <a:xfrm>
            <a:off x="1619672" y="3212977"/>
            <a:ext cx="5184576"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Connecteur droit avec flèche 4"/>
          <p:cNvCxnSpPr/>
          <p:nvPr/>
        </p:nvCxnSpPr>
        <p:spPr>
          <a:xfrm flipH="1" flipV="1">
            <a:off x="5364088" y="4797152"/>
            <a:ext cx="2448272" cy="1152128"/>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568952" cy="5978136"/>
          </a:xfrm>
        </p:spPr>
        <p:txBody>
          <a:bodyPr>
            <a:normAutofit/>
          </a:bodyPr>
          <a:lstStyle/>
          <a:p>
            <a:r>
              <a:rPr lang="fr-FR" sz="2800" dirty="0" smtClean="0">
                <a:latin typeface="Arial" pitchFamily="34" charset="0"/>
                <a:cs typeface="Arial" pitchFamily="34" charset="0"/>
              </a:rPr>
              <a:t>Lorsque une denrée alimentaire est naturellement à faible teneur ou sans l’élément nutritifs  qui fait l’objet de l’ allégation, le terme décrivant la teneur de cet élément ne doit pas précéder immédiatement le nom de la denrée alimentaire, mais doit être présenté comme suit: </a:t>
            </a:r>
            <a:r>
              <a:rPr lang="fr-FR" sz="2800" dirty="0" smtClean="0">
                <a:solidFill>
                  <a:srgbClr val="FFC000"/>
                </a:solidFill>
                <a:latin typeface="Arial" pitchFamily="34" charset="0"/>
                <a:cs typeface="Arial" pitchFamily="34" charset="0"/>
              </a:rPr>
              <a:t>« denrée alimentaire  à faible teneur en ( nom de l’élément nutritifs) » </a:t>
            </a:r>
            <a:r>
              <a:rPr lang="fr-FR" sz="2800" dirty="0" smtClean="0">
                <a:latin typeface="Arial" pitchFamily="34" charset="0"/>
                <a:cs typeface="Arial" pitchFamily="34" charset="0"/>
              </a:rPr>
              <a:t>ou </a:t>
            </a:r>
            <a:r>
              <a:rPr lang="fr-FR" sz="2800" dirty="0" smtClean="0">
                <a:solidFill>
                  <a:srgbClr val="FFC000"/>
                </a:solidFill>
                <a:latin typeface="Arial" pitchFamily="34" charset="0"/>
                <a:cs typeface="Arial" pitchFamily="34" charset="0"/>
              </a:rPr>
              <a:t>« denrée alimentaire  sans ( nom de l’élément nutritifs) »</a:t>
            </a:r>
            <a:endParaRPr lang="fr-FR" sz="2800" dirty="0">
              <a:latin typeface="Arial" pitchFamily="34" charset="0"/>
              <a:cs typeface="Arial" pitchFamily="34" charset="0"/>
            </a:endParaRPr>
          </a:p>
        </p:txBody>
      </p:sp>
      <p:pic>
        <p:nvPicPr>
          <p:cNvPr id="4" name="Image 3" descr="RÃ©sultat de recherche d'images pour &quot;Ã©tiquetage nutritionnelle&quot;"/>
          <p:cNvPicPr/>
          <p:nvPr/>
        </p:nvPicPr>
        <p:blipFill>
          <a:blip r:embed="rId2" cstate="print">
            <a:lum contrast="30000"/>
          </a:blip>
          <a:srcRect l="23737" t="22731" r="23737" b="22731"/>
          <a:stretch>
            <a:fillRect/>
          </a:stretch>
        </p:blipFill>
        <p:spPr bwMode="auto">
          <a:xfrm>
            <a:off x="1115616" y="4581128"/>
            <a:ext cx="338437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descr="https://media2.picsearch.com/is?jV8TVrbjjVgwANc0BKOEmU7w0tiPgjN-j1d8d6uDIh8&amp;height=231"/>
          <p:cNvPicPr/>
          <p:nvPr/>
        </p:nvPicPr>
        <p:blipFill>
          <a:blip r:embed="rId3" cstate="print">
            <a:lum contrast="20000"/>
          </a:blip>
          <a:srcRect/>
          <a:stretch>
            <a:fillRect/>
          </a:stretch>
        </p:blipFill>
        <p:spPr bwMode="auto">
          <a:xfrm>
            <a:off x="6012161" y="4365104"/>
            <a:ext cx="2808312" cy="2202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435280" cy="5834120"/>
          </a:xfrm>
        </p:spPr>
        <p:txBody>
          <a:bodyPr>
            <a:normAutofit/>
          </a:bodyPr>
          <a:lstStyle/>
          <a:p>
            <a:r>
              <a:rPr lang="fr-FR" sz="2800" dirty="0" smtClean="0">
                <a:latin typeface="Arial" pitchFamily="34" charset="0"/>
                <a:cs typeface="Arial" pitchFamily="34" charset="0"/>
              </a:rPr>
              <a:t>L’ allégation nutritionnelle doit reposer sur des preuves scientifiques justifiées</a:t>
            </a:r>
          </a:p>
          <a:p>
            <a:pPr>
              <a:buNone/>
            </a:pPr>
            <a:r>
              <a:rPr lang="fr-FR" sz="2800" dirty="0" smtClean="0">
                <a:latin typeface="Arial" pitchFamily="34" charset="0"/>
                <a:cs typeface="Arial" pitchFamily="34" charset="0"/>
              </a:rPr>
              <a:t>    - L’intervenant doit justifier l’emploi  de la mention d’une allégation nutritionnelle.</a:t>
            </a:r>
          </a:p>
          <a:p>
            <a:pPr>
              <a:buNone/>
            </a:pPr>
            <a:r>
              <a:rPr lang="fr-FR" sz="2800" dirty="0" smtClean="0">
                <a:latin typeface="Arial" pitchFamily="34" charset="0"/>
                <a:cs typeface="Arial" pitchFamily="34" charset="0"/>
              </a:rPr>
              <a:t>    - Son emploi n’est permis que si l’on peut s’attendre  à ce que le consommateur moyen comprenne les effets bénéfiques exposés dans l’allégation.</a:t>
            </a:r>
          </a:p>
          <a:p>
            <a:pPr>
              <a:buNone/>
            </a:pPr>
            <a:r>
              <a:rPr lang="fr-FR" sz="2800" dirty="0" smtClean="0">
                <a:latin typeface="Arial" pitchFamily="34" charset="0"/>
                <a:cs typeface="Arial" pitchFamily="34" charset="0"/>
              </a:rPr>
              <a:t>    - L’utilisation de toute allégation de santé est conditionnée par l’accord préalable des services habilités chargés de la santé ( conformément à la législation et à la réglementation en vigueur).</a:t>
            </a:r>
            <a:endParaRPr lang="fr-FR" sz="28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640960" cy="5906128"/>
          </a:xfrm>
        </p:spPr>
        <p:txBody>
          <a:bodyPr>
            <a:normAutofit/>
          </a:bodyPr>
          <a:lstStyle/>
          <a:p>
            <a:r>
              <a:rPr lang="fr-FR" sz="2800" dirty="0" smtClean="0">
                <a:latin typeface="Arial" pitchFamily="34" charset="0"/>
                <a:cs typeface="Arial" pitchFamily="34" charset="0"/>
              </a:rPr>
              <a:t>Ne constituent pas des allégation nutritionnelles:</a:t>
            </a:r>
          </a:p>
          <a:p>
            <a:pPr>
              <a:buNone/>
            </a:pPr>
            <a:r>
              <a:rPr lang="fr-FR" sz="2800" dirty="0" smtClean="0">
                <a:latin typeface="Arial" pitchFamily="34" charset="0"/>
                <a:cs typeface="Arial" pitchFamily="34" charset="0"/>
              </a:rPr>
              <a:t>   - La mention des substances dans la liste des ingrédients.</a:t>
            </a:r>
          </a:p>
          <a:p>
            <a:pPr>
              <a:buNone/>
            </a:pPr>
            <a:r>
              <a:rPr lang="fr-FR" sz="2800" dirty="0" smtClean="0">
                <a:latin typeface="Arial" pitchFamily="34" charset="0"/>
                <a:cs typeface="Arial" pitchFamily="34" charset="0"/>
              </a:rPr>
              <a:t>   - La mention d’élément nutritifs en tant qu’éléments obligatoire de l’étiquetage nutritionnel.</a:t>
            </a:r>
          </a:p>
          <a:p>
            <a:pPr>
              <a:buNone/>
            </a:pPr>
            <a:r>
              <a:rPr lang="fr-FR" sz="2800" dirty="0" smtClean="0">
                <a:latin typeface="Arial" pitchFamily="34" charset="0"/>
                <a:cs typeface="Arial" pitchFamily="34" charset="0"/>
              </a:rPr>
              <a:t>   - La déclaration quantitative  ou qualitative de certains éléments nutritifs ou ingrédients sur l’étiquetage, au cas ou elle est prévue par la réglementation en vigueur. </a:t>
            </a:r>
          </a:p>
          <a:p>
            <a:pPr>
              <a:buNone/>
            </a:pPr>
            <a:endParaRPr lang="fr-FR" sz="2800" dirty="0">
              <a:latin typeface="Arial" pitchFamily="34" charset="0"/>
              <a:cs typeface="Arial" pitchFamily="34" charset="0"/>
            </a:endParaRPr>
          </a:p>
        </p:txBody>
      </p:sp>
      <p:pic>
        <p:nvPicPr>
          <p:cNvPr id="4" name="Image 3" descr="RÃ©sultat de recherche d'images pour &quot;Ã©tiquetage nutritionnelle&quot;"/>
          <p:cNvPicPr/>
          <p:nvPr/>
        </p:nvPicPr>
        <p:blipFill>
          <a:blip r:embed="rId2" cstate="print"/>
          <a:srcRect/>
          <a:stretch>
            <a:fillRect/>
          </a:stretch>
        </p:blipFill>
        <p:spPr bwMode="auto">
          <a:xfrm>
            <a:off x="2123728" y="4869160"/>
            <a:ext cx="4896544"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500" t="21999" r="34584" b="12000"/>
          <a:stretch/>
        </p:blipFill>
        <p:spPr bwMode="auto">
          <a:xfrm>
            <a:off x="2136354" y="-44339"/>
            <a:ext cx="4667894" cy="6897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3135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561" t="22244" r="34553" b="12065"/>
          <a:stretch/>
        </p:blipFill>
        <p:spPr bwMode="auto">
          <a:xfrm>
            <a:off x="2051720" y="0"/>
            <a:ext cx="4687208" cy="690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6303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479" t="21983" r="34472" b="11805"/>
          <a:stretch/>
        </p:blipFill>
        <p:spPr bwMode="auto">
          <a:xfrm>
            <a:off x="1979712" y="-13590"/>
            <a:ext cx="4639259" cy="6844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58024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643" t="21854" r="34471" b="12195"/>
          <a:stretch/>
        </p:blipFill>
        <p:spPr bwMode="auto">
          <a:xfrm>
            <a:off x="1979712" y="28313"/>
            <a:ext cx="4616957" cy="6824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4070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643" t="22114" r="34552" b="12065"/>
          <a:stretch/>
        </p:blipFill>
        <p:spPr bwMode="auto">
          <a:xfrm>
            <a:off x="2051720" y="0"/>
            <a:ext cx="4605806" cy="6814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51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43608" y="332656"/>
            <a:ext cx="6768752"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dirty="0" smtClean="0">
                <a:solidFill>
                  <a:schemeClr val="bg1"/>
                </a:solidFill>
                <a:latin typeface="Arial" pitchFamily="34" charset="0"/>
                <a:cs typeface="Arial" pitchFamily="34" charset="0"/>
              </a:rPr>
              <a:t>L’étiquetage  nutritionnel</a:t>
            </a:r>
            <a:endParaRPr lang="fr-FR" sz="3600" dirty="0">
              <a:latin typeface="Arial" pitchFamily="34" charset="0"/>
              <a:cs typeface="Arial" pitchFamily="34" charset="0"/>
            </a:endParaRPr>
          </a:p>
        </p:txBody>
      </p:sp>
      <p:sp>
        <p:nvSpPr>
          <p:cNvPr id="5" name="Rectangle à coins arrondis 4"/>
          <p:cNvSpPr/>
          <p:nvPr/>
        </p:nvSpPr>
        <p:spPr>
          <a:xfrm>
            <a:off x="611560" y="3356992"/>
            <a:ext cx="3600400" cy="14904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smtClean="0">
                <a:latin typeface="Arial" pitchFamily="34" charset="0"/>
                <a:cs typeface="Arial" pitchFamily="34" charset="0"/>
              </a:rPr>
              <a:t>La déclaration des éléments nutritifs</a:t>
            </a:r>
            <a:endParaRPr lang="fr-FR" sz="2400" b="1" dirty="0">
              <a:latin typeface="Arial" pitchFamily="34" charset="0"/>
              <a:cs typeface="Arial" pitchFamily="34" charset="0"/>
            </a:endParaRPr>
          </a:p>
        </p:txBody>
      </p:sp>
      <p:sp>
        <p:nvSpPr>
          <p:cNvPr id="7" name="Rectangle à coins arrondis 6"/>
          <p:cNvSpPr/>
          <p:nvPr/>
        </p:nvSpPr>
        <p:spPr>
          <a:xfrm>
            <a:off x="5004048" y="3356992"/>
            <a:ext cx="3600400" cy="14184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latin typeface="Arial" pitchFamily="34" charset="0"/>
                <a:cs typeface="Arial" pitchFamily="34" charset="0"/>
              </a:rPr>
              <a:t>Les informations nutritionnelles supplémentaires</a:t>
            </a:r>
            <a:endParaRPr lang="fr-FR" sz="2400" b="1" dirty="0">
              <a:latin typeface="Arial" pitchFamily="34" charset="0"/>
              <a:cs typeface="Arial" pitchFamily="34" charset="0"/>
            </a:endParaRPr>
          </a:p>
        </p:txBody>
      </p:sp>
      <p:sp>
        <p:nvSpPr>
          <p:cNvPr id="8" name="Flèche vers le bas 7"/>
          <p:cNvSpPr/>
          <p:nvPr/>
        </p:nvSpPr>
        <p:spPr>
          <a:xfrm>
            <a:off x="1979712" y="2060848"/>
            <a:ext cx="48463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6247608" y="2060848"/>
            <a:ext cx="48463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RÃ©sultat de recherche d'images pour &quot;Ã©tiquetage nutritionnel en image&quot;"/>
          <p:cNvPicPr/>
          <p:nvPr/>
        </p:nvPicPr>
        <p:blipFill>
          <a:blip r:embed="rId2" cstate="print"/>
          <a:srcRect/>
          <a:stretch>
            <a:fillRect/>
          </a:stretch>
        </p:blipFill>
        <p:spPr bwMode="auto">
          <a:xfrm>
            <a:off x="2627784" y="4941168"/>
            <a:ext cx="3600400" cy="1738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480" t="22244" r="34634" b="12359"/>
          <a:stretch/>
        </p:blipFill>
        <p:spPr bwMode="auto">
          <a:xfrm>
            <a:off x="1979712" y="21179"/>
            <a:ext cx="4688964" cy="6872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51016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561" t="22374" r="34472" b="12195"/>
          <a:stretch/>
        </p:blipFill>
        <p:spPr bwMode="auto">
          <a:xfrm>
            <a:off x="1907704" y="0"/>
            <a:ext cx="4700117" cy="687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1400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805" t="22244" r="34472" b="11935"/>
          <a:stretch/>
        </p:blipFill>
        <p:spPr bwMode="auto">
          <a:xfrm>
            <a:off x="1929408" y="36610"/>
            <a:ext cx="4594654" cy="681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18251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561" t="22503" r="34553" b="9724"/>
          <a:stretch/>
        </p:blipFill>
        <p:spPr bwMode="auto">
          <a:xfrm>
            <a:off x="1979712" y="6693"/>
            <a:ext cx="4472942" cy="679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504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80120"/>
          </a:xfrm>
        </p:spPr>
        <p:txBody>
          <a:bodyPr/>
          <a:lstStyle/>
          <a:p>
            <a:pPr algn="ctr"/>
            <a:r>
              <a:rPr lang="fr-FR" b="1" dirty="0" smtClean="0">
                <a:latin typeface="Arial" pitchFamily="34" charset="0"/>
                <a:cs typeface="Arial" pitchFamily="34" charset="0"/>
              </a:rPr>
              <a:t>DEFINITION</a:t>
            </a:r>
            <a:endParaRPr lang="fr-FR" b="1" dirty="0">
              <a:latin typeface="Arial" pitchFamily="34" charset="0"/>
              <a:cs typeface="Arial" pitchFamily="34" charset="0"/>
            </a:endParaRPr>
          </a:p>
        </p:txBody>
      </p:sp>
      <p:sp>
        <p:nvSpPr>
          <p:cNvPr id="4" name="Rectangle à coins arrondis 3"/>
          <p:cNvSpPr/>
          <p:nvPr/>
        </p:nvSpPr>
        <p:spPr>
          <a:xfrm>
            <a:off x="323528" y="2226568"/>
            <a:ext cx="201622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Déclaration des éléments nutritifs </a:t>
            </a:r>
            <a:endParaRPr lang="fr-FR" dirty="0">
              <a:latin typeface="Arial" pitchFamily="34" charset="0"/>
              <a:cs typeface="Arial" pitchFamily="34" charset="0"/>
            </a:endParaRPr>
          </a:p>
        </p:txBody>
      </p:sp>
      <p:sp>
        <p:nvSpPr>
          <p:cNvPr id="5" name="Rectangle à coins arrondis 4"/>
          <p:cNvSpPr/>
          <p:nvPr/>
        </p:nvSpPr>
        <p:spPr>
          <a:xfrm>
            <a:off x="467544" y="4530824"/>
            <a:ext cx="201622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Eléments nutritifs</a:t>
            </a:r>
            <a:endParaRPr lang="fr-FR" dirty="0">
              <a:latin typeface="Arial" pitchFamily="34" charset="0"/>
              <a:cs typeface="Arial" pitchFamily="34" charset="0"/>
            </a:endParaRPr>
          </a:p>
        </p:txBody>
      </p:sp>
      <p:sp>
        <p:nvSpPr>
          <p:cNvPr id="6" name="Rectangle 5"/>
          <p:cNvSpPr/>
          <p:nvPr/>
        </p:nvSpPr>
        <p:spPr>
          <a:xfrm>
            <a:off x="2843808" y="2204864"/>
            <a:ext cx="6048672" cy="1080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La liste des éléments nutritifs contenus dans une denrées alimentaires</a:t>
            </a:r>
            <a:endParaRPr lang="fr-FR" dirty="0">
              <a:latin typeface="Arial" pitchFamily="34" charset="0"/>
              <a:cs typeface="Arial" pitchFamily="34" charset="0"/>
            </a:endParaRPr>
          </a:p>
        </p:txBody>
      </p:sp>
      <p:sp>
        <p:nvSpPr>
          <p:cNvPr id="7" name="Rectangle 6"/>
          <p:cNvSpPr/>
          <p:nvPr/>
        </p:nvSpPr>
        <p:spPr>
          <a:xfrm>
            <a:off x="2843808" y="3789040"/>
            <a:ext cx="6048672" cy="24482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Toute substances consommée comme constituant d’une denrées alimentaires qui fournit de l’énergie ou nécessaire à la croissance et au développement d’un individu, à la préservation de sa santé ou dont le déficit entraine des altérations  biochimiques ou physiologiques caractéristiques.</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3140968"/>
            <a:ext cx="201622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nutriments</a:t>
            </a:r>
            <a:endParaRPr lang="fr-FR" dirty="0">
              <a:latin typeface="Arial" pitchFamily="34" charset="0"/>
              <a:cs typeface="Arial" pitchFamily="34" charset="0"/>
            </a:endParaRPr>
          </a:p>
        </p:txBody>
      </p:sp>
      <p:sp>
        <p:nvSpPr>
          <p:cNvPr id="5" name="Rectangle à coins arrondis 4"/>
          <p:cNvSpPr/>
          <p:nvPr/>
        </p:nvSpPr>
        <p:spPr>
          <a:xfrm>
            <a:off x="323528" y="5034880"/>
            <a:ext cx="201622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Autre substance</a:t>
            </a:r>
            <a:endParaRPr lang="fr-FR" dirty="0">
              <a:latin typeface="Arial" pitchFamily="34" charset="0"/>
              <a:cs typeface="Arial" pitchFamily="34" charset="0"/>
            </a:endParaRPr>
          </a:p>
        </p:txBody>
      </p:sp>
      <p:sp>
        <p:nvSpPr>
          <p:cNvPr id="7" name="Rectangle 6"/>
          <p:cNvSpPr/>
          <p:nvPr/>
        </p:nvSpPr>
        <p:spPr>
          <a:xfrm>
            <a:off x="2843808" y="2852936"/>
            <a:ext cx="6048672" cy="15121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Les protéines, les glucides, les lipides, les fibres alimentaires, le sel, les vitamines et les sels minéraux ainsi que les substances dont elle relèvent ou des composants de l’une de ces catégories</a:t>
            </a:r>
            <a:endParaRPr lang="fr-FR" dirty="0">
              <a:latin typeface="Arial" pitchFamily="34" charset="0"/>
              <a:cs typeface="Arial" pitchFamily="34" charset="0"/>
            </a:endParaRPr>
          </a:p>
        </p:txBody>
      </p:sp>
      <p:sp>
        <p:nvSpPr>
          <p:cNvPr id="8" name="Rectangle 7"/>
          <p:cNvSpPr/>
          <p:nvPr/>
        </p:nvSpPr>
        <p:spPr>
          <a:xfrm>
            <a:off x="2843808" y="4941168"/>
            <a:ext cx="6048672" cy="1080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Substance autre qu’un nutriment, ayant un effet nutritionnel ou physiologiques</a:t>
            </a:r>
            <a:endParaRPr lang="fr-FR" dirty="0">
              <a:latin typeface="Arial" pitchFamily="34" charset="0"/>
              <a:cs typeface="Arial" pitchFamily="34" charset="0"/>
            </a:endParaRPr>
          </a:p>
        </p:txBody>
      </p:sp>
      <p:sp>
        <p:nvSpPr>
          <p:cNvPr id="10" name="Rectangle à coins arrondis 9"/>
          <p:cNvSpPr/>
          <p:nvPr/>
        </p:nvSpPr>
        <p:spPr>
          <a:xfrm>
            <a:off x="323528" y="908720"/>
            <a:ext cx="201622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Allégation nutritionnel</a:t>
            </a:r>
            <a:endParaRPr lang="fr-FR" dirty="0">
              <a:latin typeface="Arial" pitchFamily="34" charset="0"/>
              <a:cs typeface="Arial" pitchFamily="34" charset="0"/>
            </a:endParaRPr>
          </a:p>
        </p:txBody>
      </p:sp>
      <p:sp>
        <p:nvSpPr>
          <p:cNvPr id="11" name="Rectangle 10"/>
          <p:cNvSpPr/>
          <p:nvPr/>
        </p:nvSpPr>
        <p:spPr>
          <a:xfrm>
            <a:off x="2843808" y="404664"/>
            <a:ext cx="6048672" cy="1800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Toute représentation ou message publicitaire qui énonce suggère ou implique qu’une denrées alimentaire possède des propriétés nutritionnels particulières (sa valeur énergétique, sa teneur en protéines, en lipides et glucides ainsi que sa teneur en vitamines et sels minéraux )</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764704"/>
            <a:ext cx="2376264"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Les  valeurs nutritionnelles de référence(</a:t>
            </a:r>
            <a:r>
              <a:rPr lang="fr-FR" b="1" dirty="0" smtClean="0">
                <a:latin typeface="Arial" pitchFamily="34" charset="0"/>
                <a:cs typeface="Arial" pitchFamily="34" charset="0"/>
              </a:rPr>
              <a:t>VNR</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
        <p:nvSpPr>
          <p:cNvPr id="5" name="Rectangle 4"/>
          <p:cNvSpPr/>
          <p:nvPr/>
        </p:nvSpPr>
        <p:spPr>
          <a:xfrm>
            <a:off x="2915816" y="692696"/>
            <a:ext cx="5976664" cy="15121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Valeurs numériques fondées sur les données scientifiques et établies aux fins d’étiquetage nutritionnel et d’utilisation des allégations indiqués. Elles comprennent deux catégories :</a:t>
            </a:r>
            <a:endParaRPr lang="fr-FR" dirty="0">
              <a:latin typeface="Arial" pitchFamily="34" charset="0"/>
              <a:cs typeface="Arial" pitchFamily="34" charset="0"/>
            </a:endParaRPr>
          </a:p>
        </p:txBody>
      </p:sp>
      <p:sp>
        <p:nvSpPr>
          <p:cNvPr id="6" name="Rectangle à coins arrondis 5"/>
          <p:cNvSpPr/>
          <p:nvPr/>
        </p:nvSpPr>
        <p:spPr>
          <a:xfrm>
            <a:off x="251520" y="2636912"/>
            <a:ext cx="2376264" cy="1512168"/>
          </a:xfrm>
          <a:prstGeom prst="roundRect">
            <a:avLst/>
          </a:prstGeom>
          <a:solidFill>
            <a:srgbClr val="FFFF99"/>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1-Les  valeurs nutritionnelles de référence-besoins      </a:t>
            </a:r>
            <a:r>
              <a:rPr lang="fr-FR" b="1" dirty="0" smtClean="0">
                <a:latin typeface="Arial" pitchFamily="34" charset="0"/>
                <a:cs typeface="Arial" pitchFamily="34" charset="0"/>
              </a:rPr>
              <a:t>(VNR-B)</a:t>
            </a:r>
            <a:endParaRPr lang="fr-FR" b="1" dirty="0">
              <a:latin typeface="Arial" pitchFamily="34" charset="0"/>
              <a:cs typeface="Arial" pitchFamily="34" charset="0"/>
            </a:endParaRPr>
          </a:p>
        </p:txBody>
      </p:sp>
      <p:sp>
        <p:nvSpPr>
          <p:cNvPr id="9" name="Rectangle 8"/>
          <p:cNvSpPr/>
          <p:nvPr/>
        </p:nvSpPr>
        <p:spPr>
          <a:xfrm>
            <a:off x="2915816" y="2780928"/>
            <a:ext cx="597666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dirty="0" smtClean="0">
                <a:latin typeface="Arial" pitchFamily="34" charset="0"/>
                <a:cs typeface="Arial" pitchFamily="34" charset="0"/>
              </a:rPr>
              <a:t>Désignent les VNR qui sont basées sur les niveaux d’éléments nutritifs associés aux besoins nutritionnels</a:t>
            </a:r>
            <a:endParaRPr lang="fr-FR" dirty="0">
              <a:latin typeface="Arial" pitchFamily="34" charset="0"/>
              <a:cs typeface="Arial" pitchFamily="34" charset="0"/>
            </a:endParaRPr>
          </a:p>
        </p:txBody>
      </p:sp>
      <p:sp>
        <p:nvSpPr>
          <p:cNvPr id="10" name="Rectangle à coins arrondis 9"/>
          <p:cNvSpPr/>
          <p:nvPr/>
        </p:nvSpPr>
        <p:spPr>
          <a:xfrm>
            <a:off x="251520" y="4509120"/>
            <a:ext cx="2376264" cy="1800200"/>
          </a:xfrm>
          <a:prstGeom prst="roundRect">
            <a:avLst/>
          </a:prstGeom>
          <a:solidFill>
            <a:srgbClr val="FFFF99"/>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2-Les  valeurs nutritionnelles de référence-maladies non transmissibles   </a:t>
            </a:r>
            <a:r>
              <a:rPr lang="fr-FR" b="1" dirty="0" smtClean="0">
                <a:latin typeface="Arial" pitchFamily="34" charset="0"/>
                <a:cs typeface="Arial" pitchFamily="34" charset="0"/>
              </a:rPr>
              <a:t>(VNR-MNT)</a:t>
            </a:r>
            <a:endParaRPr lang="fr-FR" b="1" dirty="0">
              <a:latin typeface="Arial" pitchFamily="34" charset="0"/>
              <a:cs typeface="Arial" pitchFamily="34" charset="0"/>
            </a:endParaRPr>
          </a:p>
        </p:txBody>
      </p:sp>
      <p:sp>
        <p:nvSpPr>
          <p:cNvPr id="11" name="Rectangle 10"/>
          <p:cNvSpPr/>
          <p:nvPr/>
        </p:nvSpPr>
        <p:spPr>
          <a:xfrm>
            <a:off x="2915816" y="4581128"/>
            <a:ext cx="5976664" cy="17281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dirty="0" smtClean="0">
                <a:latin typeface="Arial" pitchFamily="34" charset="0"/>
                <a:cs typeface="Arial" pitchFamily="34" charset="0"/>
              </a:rPr>
              <a:t>Désignent les VNR qui sont basées sur les niveaux d’éléments nutritifs associés à la réduction du risque de maladies non transmissibles liées au régime alimentaire (sont exclus les maladies ou </a:t>
            </a:r>
            <a:r>
              <a:rPr lang="fr-FR" dirty="0" err="1" smtClean="0">
                <a:latin typeface="Arial" pitchFamily="34" charset="0"/>
                <a:cs typeface="Arial" pitchFamily="34" charset="0"/>
              </a:rPr>
              <a:t>troules</a:t>
            </a:r>
            <a:r>
              <a:rPr lang="fr-FR" dirty="0" smtClean="0">
                <a:latin typeface="Arial" pitchFamily="34" charset="0"/>
                <a:cs typeface="Arial" pitchFamily="34" charset="0"/>
              </a:rPr>
              <a:t> liées à la carence en aliment nutritifs)</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548680"/>
            <a:ext cx="2376264"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smtClean="0">
                <a:latin typeface="Arial" pitchFamily="34" charset="0"/>
                <a:cs typeface="Arial" pitchFamily="34" charset="0"/>
              </a:rPr>
              <a:t>sucres</a:t>
            </a:r>
            <a:endParaRPr lang="fr-FR" sz="2000" dirty="0">
              <a:latin typeface="Arial" pitchFamily="34" charset="0"/>
              <a:cs typeface="Arial" pitchFamily="34" charset="0"/>
            </a:endParaRPr>
          </a:p>
        </p:txBody>
      </p:sp>
      <p:sp>
        <p:nvSpPr>
          <p:cNvPr id="5" name="Rectangle à coins arrondis 4"/>
          <p:cNvSpPr/>
          <p:nvPr/>
        </p:nvSpPr>
        <p:spPr>
          <a:xfrm>
            <a:off x="323528" y="2564904"/>
            <a:ext cx="2376264"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latin typeface="Arial" pitchFamily="34" charset="0"/>
                <a:cs typeface="Arial" pitchFamily="34" charset="0"/>
              </a:rPr>
              <a:t>Fibres alimentaires</a:t>
            </a:r>
            <a:endParaRPr lang="fr-FR" dirty="0">
              <a:latin typeface="Arial" pitchFamily="34" charset="0"/>
              <a:cs typeface="Arial" pitchFamily="34" charset="0"/>
            </a:endParaRPr>
          </a:p>
        </p:txBody>
      </p:sp>
      <p:sp>
        <p:nvSpPr>
          <p:cNvPr id="6" name="Rectangle 5"/>
          <p:cNvSpPr/>
          <p:nvPr/>
        </p:nvSpPr>
        <p:spPr>
          <a:xfrm>
            <a:off x="2915816" y="476672"/>
            <a:ext cx="5976664" cy="15121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Tous les monosaccharides et les disaccharides présent dans une denrées alimentaires.</a:t>
            </a:r>
            <a:endParaRPr lang="fr-FR" dirty="0">
              <a:latin typeface="Arial" pitchFamily="34" charset="0"/>
              <a:cs typeface="Arial" pitchFamily="34" charset="0"/>
            </a:endParaRPr>
          </a:p>
        </p:txBody>
      </p:sp>
      <p:sp>
        <p:nvSpPr>
          <p:cNvPr id="7" name="Rectangle 6"/>
          <p:cNvSpPr/>
          <p:nvPr/>
        </p:nvSpPr>
        <p:spPr>
          <a:xfrm>
            <a:off x="2915816" y="2420888"/>
            <a:ext cx="5976664" cy="15121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Polymères glucidiques à dix unités monomériques ou plus, qui ne sont pas hydrolysés par les enzymes endogènes de l’intestin grêle de l’humain et appartiennent aux catégories suivantes:</a:t>
            </a:r>
            <a:endParaRPr lang="fr-FR" dirty="0">
              <a:latin typeface="Arial" pitchFamily="34" charset="0"/>
              <a:cs typeface="Arial" pitchFamily="34" charset="0"/>
            </a:endParaRPr>
          </a:p>
        </p:txBody>
      </p:sp>
      <p:sp>
        <p:nvSpPr>
          <p:cNvPr id="8" name="Rectangle à coins arrondis 7"/>
          <p:cNvSpPr/>
          <p:nvPr/>
        </p:nvSpPr>
        <p:spPr>
          <a:xfrm>
            <a:off x="179512" y="4293096"/>
            <a:ext cx="2736304" cy="194421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fr-FR" sz="1400" dirty="0" smtClean="0">
                <a:latin typeface="Arial" pitchFamily="34" charset="0"/>
                <a:cs typeface="Arial" pitchFamily="34" charset="0"/>
              </a:rPr>
              <a:t>1-polymères glucidiques comestibles, présentes naturellement dans  la denrée alimentaire telle qu’elle est consommée</a:t>
            </a:r>
            <a:endParaRPr lang="fr-FR" sz="1400" dirty="0">
              <a:latin typeface="Arial" pitchFamily="34" charset="0"/>
              <a:cs typeface="Arial" pitchFamily="34" charset="0"/>
            </a:endParaRPr>
          </a:p>
        </p:txBody>
      </p:sp>
      <p:sp>
        <p:nvSpPr>
          <p:cNvPr id="9" name="Rectangle à coins arrondis 8"/>
          <p:cNvSpPr/>
          <p:nvPr/>
        </p:nvSpPr>
        <p:spPr>
          <a:xfrm>
            <a:off x="3131840" y="4293096"/>
            <a:ext cx="3240360" cy="20162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fr-FR" sz="1400" dirty="0" smtClean="0">
                <a:latin typeface="Arial" pitchFamily="34" charset="0"/>
                <a:cs typeface="Arial" pitchFamily="34" charset="0"/>
              </a:rPr>
              <a:t>2-polymère glucidiques obtenu à partir de matière  alimentaire brute  par des moyens physiques, enzymatiques  ou chimiques  et ayant un effet physiologique bénéfique pour la santé.</a:t>
            </a:r>
            <a:endParaRPr lang="fr-FR" sz="1400" dirty="0">
              <a:latin typeface="Arial" pitchFamily="34" charset="0"/>
              <a:cs typeface="Arial" pitchFamily="34" charset="0"/>
            </a:endParaRPr>
          </a:p>
        </p:txBody>
      </p:sp>
      <p:sp>
        <p:nvSpPr>
          <p:cNvPr id="10" name="Rectangle à coins arrondis 9"/>
          <p:cNvSpPr/>
          <p:nvPr/>
        </p:nvSpPr>
        <p:spPr>
          <a:xfrm>
            <a:off x="6588224" y="4293096"/>
            <a:ext cx="2376264" cy="20162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fr-FR" sz="1400" dirty="0" smtClean="0">
                <a:latin typeface="Arial" pitchFamily="34" charset="0"/>
                <a:cs typeface="Arial" pitchFamily="34" charset="0"/>
              </a:rPr>
              <a:t>3-polymère glucidiques  synthétiques  ayant un effet physiologique positif sur  la santé (démontré par des preuves scientifiques).</a:t>
            </a:r>
            <a:endParaRPr lang="fr-F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980728"/>
            <a:ext cx="2376264"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smtClean="0">
                <a:latin typeface="Arial" pitchFamily="34" charset="0"/>
                <a:cs typeface="Arial" pitchFamily="34" charset="0"/>
              </a:rPr>
              <a:t>Acides gras polyinsaturés</a:t>
            </a:r>
            <a:endParaRPr lang="fr-FR" sz="2000" dirty="0">
              <a:latin typeface="Arial" pitchFamily="34" charset="0"/>
              <a:cs typeface="Arial" pitchFamily="34" charset="0"/>
            </a:endParaRPr>
          </a:p>
        </p:txBody>
      </p:sp>
      <p:sp>
        <p:nvSpPr>
          <p:cNvPr id="5" name="Rectangle 4"/>
          <p:cNvSpPr/>
          <p:nvPr/>
        </p:nvSpPr>
        <p:spPr>
          <a:xfrm>
            <a:off x="2915816" y="836712"/>
            <a:ext cx="5976664" cy="15121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Les acides gras à interruption cis-méthylénique.</a:t>
            </a:r>
            <a:endParaRPr lang="fr-FR" dirty="0">
              <a:latin typeface="Arial" pitchFamily="34" charset="0"/>
              <a:cs typeface="Arial" pitchFamily="34" charset="0"/>
            </a:endParaRPr>
          </a:p>
        </p:txBody>
      </p:sp>
      <p:sp>
        <p:nvSpPr>
          <p:cNvPr id="6" name="Rectangle 5"/>
          <p:cNvSpPr/>
          <p:nvPr/>
        </p:nvSpPr>
        <p:spPr>
          <a:xfrm>
            <a:off x="2915816" y="3140968"/>
            <a:ext cx="5976664"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latin typeface="Arial" pitchFamily="34" charset="0"/>
                <a:cs typeface="Arial" pitchFamily="34" charset="0"/>
              </a:rPr>
              <a:t>Tous les isomères géométriques d’acides gras mono-insaturés et </a:t>
            </a:r>
            <a:r>
              <a:rPr lang="fr-FR" dirty="0" err="1" smtClean="0">
                <a:latin typeface="Arial" pitchFamily="34" charset="0"/>
                <a:cs typeface="Arial" pitchFamily="34" charset="0"/>
              </a:rPr>
              <a:t>poly-insaturés</a:t>
            </a:r>
            <a:r>
              <a:rPr lang="fr-FR" dirty="0" smtClean="0">
                <a:latin typeface="Arial" pitchFamily="34" charset="0"/>
                <a:cs typeface="Arial" pitchFamily="34" charset="0"/>
              </a:rPr>
              <a:t> ayant des doubles liaisons </a:t>
            </a:r>
            <a:r>
              <a:rPr lang="fr-FR" dirty="0" err="1" smtClean="0">
                <a:latin typeface="Arial" pitchFamily="34" charset="0"/>
                <a:cs typeface="Arial" pitchFamily="34" charset="0"/>
              </a:rPr>
              <a:t>carbonne</a:t>
            </a:r>
            <a:r>
              <a:rPr lang="fr-FR" dirty="0" smtClean="0">
                <a:latin typeface="Arial" pitchFamily="34" charset="0"/>
                <a:cs typeface="Arial" pitchFamily="34" charset="0"/>
              </a:rPr>
              <a:t>-</a:t>
            </a:r>
            <a:r>
              <a:rPr lang="fr-FR" dirty="0" err="1" smtClean="0">
                <a:latin typeface="Arial" pitchFamily="34" charset="0"/>
                <a:cs typeface="Arial" pitchFamily="34" charset="0"/>
              </a:rPr>
              <a:t>carbonne</a:t>
            </a:r>
            <a:r>
              <a:rPr lang="fr-FR" dirty="0" smtClean="0">
                <a:latin typeface="Arial" pitchFamily="34" charset="0"/>
                <a:cs typeface="Arial" pitchFamily="34" charset="0"/>
              </a:rPr>
              <a:t> non conjuguées interrompues par, au moins, un groupe méthylène dans la configuration </a:t>
            </a:r>
            <a:r>
              <a:rPr lang="fr-FR" dirty="0" err="1" smtClean="0">
                <a:latin typeface="Arial" pitchFamily="34" charset="0"/>
                <a:cs typeface="Arial" pitchFamily="34" charset="0"/>
              </a:rPr>
              <a:t>trans</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
        <p:nvSpPr>
          <p:cNvPr id="7" name="Rectangle à coins arrondis 6"/>
          <p:cNvSpPr/>
          <p:nvPr/>
        </p:nvSpPr>
        <p:spPr>
          <a:xfrm>
            <a:off x="323528" y="3573016"/>
            <a:ext cx="2376264"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smtClean="0">
                <a:latin typeface="Arial" pitchFamily="34" charset="0"/>
                <a:cs typeface="Arial" pitchFamily="34" charset="0"/>
              </a:rPr>
              <a:t>Acides gras </a:t>
            </a:r>
            <a:r>
              <a:rPr lang="fr-FR" sz="2000" dirty="0" err="1" smtClean="0">
                <a:latin typeface="Arial" pitchFamily="34" charset="0"/>
                <a:cs typeface="Arial" pitchFamily="34" charset="0"/>
              </a:rPr>
              <a:t>trans</a:t>
            </a:r>
            <a:endParaRPr lang="fr-F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3698</TotalTime>
  <Words>2027</Words>
  <Application>Microsoft Office PowerPoint</Application>
  <PresentationFormat>Affichage à l'écran (4:3)</PresentationFormat>
  <Paragraphs>160</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Verve</vt:lpstr>
      <vt:lpstr>Arrêté interministériel du 19 octobre 2017 fixant les modalités applicables en matière  d’ étiquetage nutritionnel des denrées alimentaires</vt:lpstr>
      <vt:lpstr>INTRODUCTION</vt:lpstr>
      <vt:lpstr>Diapositive 3</vt:lpstr>
      <vt:lpstr>Diapositive 4</vt:lpstr>
      <vt:lpstr>DEFINITION</vt:lpstr>
      <vt:lpstr>Diapositive 6</vt:lpstr>
      <vt:lpstr>Diapositive 7</vt:lpstr>
      <vt:lpstr>Diapositive 8</vt:lpstr>
      <vt:lpstr>Diapositive 9</vt:lpstr>
      <vt:lpstr>LA DÉCLARATION NUTRITIONNELLE</vt:lpstr>
      <vt:lpstr>Diapositive 11</vt:lpstr>
      <vt:lpstr>Diapositive 12</vt:lpstr>
      <vt:lpstr>Diapositive 13</vt:lpstr>
      <vt:lpstr>Diapositive 14</vt:lpstr>
      <vt:lpstr>La valeur énergétique</vt:lpstr>
      <vt:lpstr>Diapositive 16</vt:lpstr>
      <vt:lpstr>Diapositive 17</vt:lpstr>
      <vt:lpstr>Les informations relatives à la valeur énergétique</vt:lpstr>
      <vt:lpstr>Les informations relatives aux quantités d’éléments dans une denrées alimentaire</vt:lpstr>
      <vt:lpstr>Les données numérique sur les vitamines et les sels minéraux</vt:lpstr>
      <vt:lpstr>Les apports journaliers de référence (AJR)</vt:lpstr>
      <vt:lpstr>Diapositive 22</vt:lpstr>
      <vt:lpstr>Les informations relatives à l’étiquetage nutritionnel </vt:lpstr>
      <vt:lpstr>Diapositive 24</vt:lpstr>
      <vt:lpstr>Diapositive 25</vt:lpstr>
      <vt:lpstr>Diapositive 26</vt:lpstr>
      <vt:lpstr>Diapositive 27</vt:lpstr>
      <vt:lpstr>Diapositive 28</vt:lpstr>
      <vt:lpstr>Les allégations nutritionnelles  </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Arrêté interministériel du 19 octobre 2017 fixant les modalités applicables en matière d’ etiquettage nutritionnel des denrées alimentaires</dc:title>
  <dc:creator>Intel</dc:creator>
  <cp:lastModifiedBy>PC SENNOUR</cp:lastModifiedBy>
  <cp:revision>161</cp:revision>
  <dcterms:created xsi:type="dcterms:W3CDTF">2018-08-31T18:07:45Z</dcterms:created>
  <dcterms:modified xsi:type="dcterms:W3CDTF">2018-12-04T09:02:50Z</dcterms:modified>
</cp:coreProperties>
</file>